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0" r:id="rId5"/>
    <p:sldId id="257" r:id="rId6"/>
    <p:sldId id="266" r:id="rId7"/>
    <p:sldId id="259" r:id="rId8"/>
    <p:sldId id="261" r:id="rId9"/>
    <p:sldId id="262" r:id="rId10"/>
    <p:sldId id="263" r:id="rId11"/>
    <p:sldId id="264" r:id="rId12"/>
    <p:sldId id="270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84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914;&#953;&#946;&#955;&#943;&#959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914;&#953;&#946;&#955;&#943;&#959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Φύλλο1!$B$25</c:f>
              <c:strCache>
                <c:ptCount val="1"/>
                <c:pt idx="0">
                  <c:v>ΕΕ 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Φύλλο1!$B$26:$B$30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Φύλλο1!$C$25</c:f>
              <c:strCache>
                <c:ptCount val="1"/>
                <c:pt idx="0">
                  <c:v>Ionian Isl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Φύλλο1!$C$26:$C$30</c:f>
              <c:numCache>
                <c:formatCode>General</c:formatCode>
                <c:ptCount val="5"/>
                <c:pt idx="0">
                  <c:v>55</c:v>
                </c:pt>
                <c:pt idx="1">
                  <c:v>59</c:v>
                </c:pt>
                <c:pt idx="2">
                  <c:v>65</c:v>
                </c:pt>
                <c:pt idx="3">
                  <c:v>74</c:v>
                </c:pt>
                <c:pt idx="4">
                  <c:v>67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Φύλλο1!$D$25</c:f>
              <c:strCache>
                <c:ptCount val="1"/>
                <c:pt idx="0">
                  <c:v>V. Aigaio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Φύλλο1!$D$26:$D$30</c:f>
              <c:numCache>
                <c:formatCode>General</c:formatCode>
                <c:ptCount val="5"/>
                <c:pt idx="0">
                  <c:v>49</c:v>
                </c:pt>
                <c:pt idx="1">
                  <c:v>62</c:v>
                </c:pt>
                <c:pt idx="2">
                  <c:v>68</c:v>
                </c:pt>
                <c:pt idx="3">
                  <c:v>67</c:v>
                </c:pt>
                <c:pt idx="4">
                  <c:v>57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Φύλλο1!$E$25</c:f>
              <c:strCache>
                <c:ptCount val="1"/>
                <c:pt idx="0">
                  <c:v>N. Aigaio 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Φύλλο1!$E$26:$E$30</c:f>
              <c:numCache>
                <c:formatCode>General</c:formatCode>
                <c:ptCount val="5"/>
                <c:pt idx="0">
                  <c:v>62</c:v>
                </c:pt>
                <c:pt idx="1">
                  <c:v>77</c:v>
                </c:pt>
                <c:pt idx="2">
                  <c:v>84</c:v>
                </c:pt>
                <c:pt idx="3">
                  <c:v>96</c:v>
                </c:pt>
                <c:pt idx="4">
                  <c:v>80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Φύλλο1!$F$25</c:f>
              <c:strCache>
                <c:ptCount val="1"/>
                <c:pt idx="0">
                  <c:v>Kriti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Φύλλο1!$F$26:$F$30</c:f>
              <c:numCache>
                <c:formatCode>General</c:formatCode>
                <c:ptCount val="5"/>
                <c:pt idx="0">
                  <c:v>56</c:v>
                </c:pt>
                <c:pt idx="1">
                  <c:v>64</c:v>
                </c:pt>
                <c:pt idx="2">
                  <c:v>71</c:v>
                </c:pt>
                <c:pt idx="3">
                  <c:v>84</c:v>
                </c:pt>
                <c:pt idx="4">
                  <c:v>63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Φύλλο1!$G$25</c:f>
              <c:strCache>
                <c:ptCount val="1"/>
                <c:pt idx="0">
                  <c:v>Baleares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Φύλλο1!$G$26:$G$30</c:f>
              <c:numCache>
                <c:formatCode>General</c:formatCode>
                <c:ptCount val="5"/>
                <c:pt idx="0">
                  <c:v>99</c:v>
                </c:pt>
                <c:pt idx="1">
                  <c:v>102</c:v>
                </c:pt>
                <c:pt idx="2">
                  <c:v>113</c:v>
                </c:pt>
                <c:pt idx="3">
                  <c:v>114</c:v>
                </c:pt>
                <c:pt idx="4">
                  <c:v>96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Φύλλο1!$H$25</c:f>
              <c:strCache>
                <c:ptCount val="1"/>
                <c:pt idx="0">
                  <c:v>Canarias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Φύλλο1!$H$26:$H$30</c:f>
              <c:numCache>
                <c:formatCode>General</c:formatCode>
                <c:ptCount val="5"/>
                <c:pt idx="0">
                  <c:v>76</c:v>
                </c:pt>
                <c:pt idx="1">
                  <c:v>80</c:v>
                </c:pt>
                <c:pt idx="2">
                  <c:v>87</c:v>
                </c:pt>
                <c:pt idx="3">
                  <c:v>93</c:v>
                </c:pt>
                <c:pt idx="4">
                  <c:v>78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Φύλλο1!$I$25</c:f>
              <c:strCache>
                <c:ptCount val="1"/>
                <c:pt idx="0">
                  <c:v>Corse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Φύλλο1!$I$26:$I$30</c:f>
              <c:numCache>
                <c:formatCode>General</c:formatCode>
                <c:ptCount val="5"/>
                <c:pt idx="0">
                  <c:v>78</c:v>
                </c:pt>
                <c:pt idx="1">
                  <c:v>80</c:v>
                </c:pt>
                <c:pt idx="2">
                  <c:v>81</c:v>
                </c:pt>
                <c:pt idx="3">
                  <c:v>85</c:v>
                </c:pt>
                <c:pt idx="4">
                  <c:v>89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Φύλλο1!$J$25</c:f>
              <c:strCache>
                <c:ptCount val="1"/>
                <c:pt idx="0">
                  <c:v>Guadeloupe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Φύλλο1!$J$26:$J$30</c:f>
              <c:numCache>
                <c:formatCode>General</c:formatCode>
                <c:ptCount val="5"/>
                <c:pt idx="0">
                  <c:v>39</c:v>
                </c:pt>
                <c:pt idx="1">
                  <c:v>61</c:v>
                </c:pt>
                <c:pt idx="2">
                  <c:v>67</c:v>
                </c:pt>
                <c:pt idx="3">
                  <c:v>76</c:v>
                </c:pt>
                <c:pt idx="4">
                  <c:v>73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Φύλλο1!$K$25</c:f>
              <c:strCache>
                <c:ptCount val="1"/>
                <c:pt idx="0">
                  <c:v>Martinique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Φύλλο1!$K$26:$K$30</c:f>
              <c:numCache>
                <c:formatCode>General</c:formatCode>
                <c:ptCount val="5"/>
                <c:pt idx="0">
                  <c:v>54</c:v>
                </c:pt>
                <c:pt idx="1">
                  <c:v>68</c:v>
                </c:pt>
                <c:pt idx="2">
                  <c:v>75</c:v>
                </c:pt>
                <c:pt idx="3">
                  <c:v>75</c:v>
                </c:pt>
                <c:pt idx="4">
                  <c:v>77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Φύλλο1!$L$25</c:f>
              <c:strCache>
                <c:ptCount val="1"/>
                <c:pt idx="0">
                  <c:v>Reunion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Φύλλο1!$L$26:$L$30</c:f>
              <c:numCache>
                <c:formatCode>General</c:formatCode>
                <c:ptCount val="5"/>
                <c:pt idx="0">
                  <c:v>49</c:v>
                </c:pt>
                <c:pt idx="1">
                  <c:v>54</c:v>
                </c:pt>
                <c:pt idx="2">
                  <c:v>59</c:v>
                </c:pt>
                <c:pt idx="3">
                  <c:v>63</c:v>
                </c:pt>
                <c:pt idx="4">
                  <c:v>70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Φύλλο1!$M$25</c:f>
              <c:strCache>
                <c:ptCount val="1"/>
                <c:pt idx="0">
                  <c:v>Sicilia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Φύλλο1!$M$26:$M$30</c:f>
              <c:numCache>
                <c:formatCode>General</c:formatCode>
                <c:ptCount val="5"/>
                <c:pt idx="0">
                  <c:v>71</c:v>
                </c:pt>
                <c:pt idx="1">
                  <c:v>65</c:v>
                </c:pt>
                <c:pt idx="2">
                  <c:v>72</c:v>
                </c:pt>
                <c:pt idx="3">
                  <c:v>66</c:v>
                </c:pt>
                <c:pt idx="4">
                  <c:v>62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Φύλλο1!$N$25</c:f>
              <c:strCache>
                <c:ptCount val="1"/>
                <c:pt idx="0">
                  <c:v>Sardinia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Φύλλο1!$N$26:$N$30</c:f>
              <c:numCache>
                <c:formatCode>General</c:formatCode>
                <c:ptCount val="5"/>
                <c:pt idx="0">
                  <c:v>77</c:v>
                </c:pt>
                <c:pt idx="1">
                  <c:v>76</c:v>
                </c:pt>
                <c:pt idx="2">
                  <c:v>84</c:v>
                </c:pt>
                <c:pt idx="3">
                  <c:v>78</c:v>
                </c:pt>
                <c:pt idx="4">
                  <c:v>72</c:v>
                </c:pt>
              </c:numCache>
            </c:numRef>
          </c:val>
          <c:smooth val="0"/>
        </c:ser>
        <c:ser>
          <c:idx val="13"/>
          <c:order val="13"/>
          <c:tx>
            <c:strRef>
              <c:f>Φύλλο1!$O$25</c:f>
              <c:strCache>
                <c:ptCount val="1"/>
                <c:pt idx="0">
                  <c:v>Acores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Φύλλο1!$O$26:$O$30</c:f>
              <c:numCache>
                <c:formatCode>General</c:formatCode>
                <c:ptCount val="5"/>
                <c:pt idx="0">
                  <c:v>42</c:v>
                </c:pt>
                <c:pt idx="1">
                  <c:v>55</c:v>
                </c:pt>
                <c:pt idx="2">
                  <c:v>60</c:v>
                </c:pt>
                <c:pt idx="3">
                  <c:v>68</c:v>
                </c:pt>
                <c:pt idx="4">
                  <c:v>71</c:v>
                </c:pt>
              </c:numCache>
            </c:numRef>
          </c:val>
          <c:smooth val="0"/>
        </c:ser>
        <c:ser>
          <c:idx val="14"/>
          <c:order val="14"/>
          <c:tx>
            <c:strRef>
              <c:f>Φύλλο1!$P$25</c:f>
              <c:strCache>
                <c:ptCount val="1"/>
                <c:pt idx="0">
                  <c:v>Madeira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Φύλλο1!$P$26:$P$30</c:f>
              <c:numCache>
                <c:formatCode>General</c:formatCode>
                <c:ptCount val="5"/>
                <c:pt idx="0">
                  <c:v>45</c:v>
                </c:pt>
                <c:pt idx="1">
                  <c:v>77</c:v>
                </c:pt>
                <c:pt idx="2">
                  <c:v>85</c:v>
                </c:pt>
                <c:pt idx="3">
                  <c:v>96</c:v>
                </c:pt>
                <c:pt idx="4">
                  <c:v>73</c:v>
                </c:pt>
              </c:numCache>
            </c:numRef>
          </c:val>
          <c:smooth val="0"/>
        </c:ser>
        <c:ser>
          <c:idx val="15"/>
          <c:order val="15"/>
          <c:tx>
            <c:strRef>
              <c:f>Φύλλο1!$Q$25</c:f>
              <c:strCache>
                <c:ptCount val="1"/>
                <c:pt idx="0">
                  <c:v>Aland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Φύλλο1!$Q$26:$Q$30</c:f>
              <c:numCache>
                <c:formatCode>General</c:formatCode>
                <c:ptCount val="5"/>
                <c:pt idx="0">
                  <c:v>126</c:v>
                </c:pt>
                <c:pt idx="1">
                  <c:v>141</c:v>
                </c:pt>
                <c:pt idx="2">
                  <c:v>155</c:v>
                </c:pt>
                <c:pt idx="3">
                  <c:v>143</c:v>
                </c:pt>
                <c:pt idx="4">
                  <c:v>138</c:v>
                </c:pt>
              </c:numCache>
            </c:numRef>
          </c:val>
          <c:smooth val="0"/>
        </c:ser>
        <c:ser>
          <c:idx val="16"/>
          <c:order val="16"/>
          <c:tx>
            <c:strRef>
              <c:f>Φύλλο1!$R$25</c:f>
              <c:strCache>
                <c:ptCount val="1"/>
                <c:pt idx="0">
                  <c:v>Cyprus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Φύλλο1!$R$26:$R$30</c:f>
              <c:numCache>
                <c:formatCode>General</c:formatCode>
                <c:ptCount val="5"/>
                <c:pt idx="2">
                  <c:v>86</c:v>
                </c:pt>
                <c:pt idx="3">
                  <c:v>94</c:v>
                </c:pt>
                <c:pt idx="4">
                  <c:v>82</c:v>
                </c:pt>
              </c:numCache>
            </c:numRef>
          </c:val>
          <c:smooth val="0"/>
        </c:ser>
        <c:ser>
          <c:idx val="17"/>
          <c:order val="17"/>
          <c:tx>
            <c:strRef>
              <c:f>Φύλλο1!$S$25</c:f>
              <c:strCache>
                <c:ptCount val="1"/>
                <c:pt idx="0">
                  <c:v>Malta</c:v>
                </c:pt>
              </c:strCache>
            </c:strRef>
          </c:tx>
          <c:marker>
            <c:symbol val="none"/>
          </c:marker>
          <c:cat>
            <c:strRef>
              <c:f>Φύλλο1!$A$26:$A$30</c:f>
              <c:strCache>
                <c:ptCount val="5"/>
                <c:pt idx="0">
                  <c:v>1993 - EU15</c:v>
                </c:pt>
                <c:pt idx="1">
                  <c:v>2000 - EU15</c:v>
                </c:pt>
                <c:pt idx="2">
                  <c:v>2000 - EU25</c:v>
                </c:pt>
                <c:pt idx="3">
                  <c:v>2007 - EU27</c:v>
                </c:pt>
                <c:pt idx="4">
                  <c:v>2014 - EU28</c:v>
                </c:pt>
              </c:strCache>
            </c:strRef>
          </c:cat>
          <c:val>
            <c:numRef>
              <c:f>Φύλλο1!$S$26:$S$30</c:f>
              <c:numCache>
                <c:formatCode>General</c:formatCode>
                <c:ptCount val="5"/>
                <c:pt idx="2">
                  <c:v>76</c:v>
                </c:pt>
                <c:pt idx="3">
                  <c:v>76</c:v>
                </c:pt>
                <c:pt idx="4">
                  <c:v>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100800"/>
        <c:axId val="122754112"/>
      </c:lineChart>
      <c:catAx>
        <c:axId val="129100800"/>
        <c:scaling>
          <c:orientation val="minMax"/>
        </c:scaling>
        <c:delete val="0"/>
        <c:axPos val="b"/>
        <c:majorTickMark val="out"/>
        <c:minorTickMark val="none"/>
        <c:tickLblPos val="nextTo"/>
        <c:crossAx val="122754112"/>
        <c:crosses val="autoZero"/>
        <c:auto val="1"/>
        <c:lblAlgn val="ctr"/>
        <c:lblOffset val="100"/>
        <c:noMultiLvlLbl val="0"/>
      </c:catAx>
      <c:valAx>
        <c:axId val="122754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91008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Φύλλο1!$B$40</c:f>
              <c:strCache>
                <c:ptCount val="1"/>
                <c:pt idx="0">
                  <c:v>1993</c:v>
                </c:pt>
              </c:strCache>
            </c:strRef>
          </c:tx>
          <c:invertIfNegative val="0"/>
          <c:cat>
            <c:strRef>
              <c:f>Φύλλο1!$A$41:$A$59</c:f>
              <c:strCache>
                <c:ptCount val="19"/>
                <c:pt idx="0">
                  <c:v>EE – 15, 27,28</c:v>
                </c:pt>
                <c:pt idx="1">
                  <c:v>Ionian Isl</c:v>
                </c:pt>
                <c:pt idx="2">
                  <c:v>V.aigaio</c:v>
                </c:pt>
                <c:pt idx="3">
                  <c:v>N.Aigaio</c:v>
                </c:pt>
                <c:pt idx="4">
                  <c:v>Kriti </c:v>
                </c:pt>
                <c:pt idx="5">
                  <c:v>Baleares</c:v>
                </c:pt>
                <c:pt idx="6">
                  <c:v>Canarias</c:v>
                </c:pt>
                <c:pt idx="7">
                  <c:v>Corse</c:v>
                </c:pt>
                <c:pt idx="8">
                  <c:v>Guadeloupe</c:v>
                </c:pt>
                <c:pt idx="9">
                  <c:v>Martinique</c:v>
                </c:pt>
                <c:pt idx="10">
                  <c:v>Reunion</c:v>
                </c:pt>
                <c:pt idx="11">
                  <c:v>Mayotte</c:v>
                </c:pt>
                <c:pt idx="12">
                  <c:v>Sicilia</c:v>
                </c:pt>
                <c:pt idx="13">
                  <c:v>Sardinia</c:v>
                </c:pt>
                <c:pt idx="14">
                  <c:v>Acores</c:v>
                </c:pt>
                <c:pt idx="15">
                  <c:v>Madeira</c:v>
                </c:pt>
                <c:pt idx="16">
                  <c:v>Aland</c:v>
                </c:pt>
                <c:pt idx="17">
                  <c:v>Cyprus</c:v>
                </c:pt>
                <c:pt idx="18">
                  <c:v>Malta</c:v>
                </c:pt>
              </c:strCache>
            </c:strRef>
          </c:cat>
          <c:val>
            <c:numRef>
              <c:f>Φύλλο1!$B$41:$B$59</c:f>
              <c:numCache>
                <c:formatCode>General</c:formatCode>
                <c:ptCount val="19"/>
                <c:pt idx="0">
                  <c:v>10.5</c:v>
                </c:pt>
                <c:pt idx="1">
                  <c:v>4.5</c:v>
                </c:pt>
                <c:pt idx="2">
                  <c:v>5.5</c:v>
                </c:pt>
                <c:pt idx="3">
                  <c:v>4.8</c:v>
                </c:pt>
                <c:pt idx="4">
                  <c:v>4</c:v>
                </c:pt>
                <c:pt idx="5">
                  <c:v>16.3</c:v>
                </c:pt>
                <c:pt idx="6">
                  <c:v>27.8</c:v>
                </c:pt>
                <c:pt idx="7">
                  <c:v>11.9</c:v>
                </c:pt>
                <c:pt idx="12">
                  <c:v>16.8</c:v>
                </c:pt>
                <c:pt idx="13">
                  <c:v>19.7</c:v>
                </c:pt>
                <c:pt idx="14">
                  <c:v>4.8</c:v>
                </c:pt>
                <c:pt idx="15">
                  <c:v>3.6</c:v>
                </c:pt>
                <c:pt idx="16">
                  <c:v>5.7</c:v>
                </c:pt>
              </c:numCache>
            </c:numRef>
          </c:val>
        </c:ser>
        <c:ser>
          <c:idx val="1"/>
          <c:order val="1"/>
          <c:tx>
            <c:strRef>
              <c:f>Φύλλο1!$C$40</c:f>
              <c:strCache>
                <c:ptCount val="1"/>
                <c:pt idx="0">
                  <c:v>1997</c:v>
                </c:pt>
              </c:strCache>
            </c:strRef>
          </c:tx>
          <c:invertIfNegative val="0"/>
          <c:cat>
            <c:strRef>
              <c:f>Φύλλο1!$A$41:$A$59</c:f>
              <c:strCache>
                <c:ptCount val="19"/>
                <c:pt idx="0">
                  <c:v>EE – 15, 27,28</c:v>
                </c:pt>
                <c:pt idx="1">
                  <c:v>Ionian Isl</c:v>
                </c:pt>
                <c:pt idx="2">
                  <c:v>V.aigaio</c:v>
                </c:pt>
                <c:pt idx="3">
                  <c:v>N.Aigaio</c:v>
                </c:pt>
                <c:pt idx="4">
                  <c:v>Kriti </c:v>
                </c:pt>
                <c:pt idx="5">
                  <c:v>Baleares</c:v>
                </c:pt>
                <c:pt idx="6">
                  <c:v>Canarias</c:v>
                </c:pt>
                <c:pt idx="7">
                  <c:v>Corse</c:v>
                </c:pt>
                <c:pt idx="8">
                  <c:v>Guadeloupe</c:v>
                </c:pt>
                <c:pt idx="9">
                  <c:v>Martinique</c:v>
                </c:pt>
                <c:pt idx="10">
                  <c:v>Reunion</c:v>
                </c:pt>
                <c:pt idx="11">
                  <c:v>Mayotte</c:v>
                </c:pt>
                <c:pt idx="12">
                  <c:v>Sicilia</c:v>
                </c:pt>
                <c:pt idx="13">
                  <c:v>Sardinia</c:v>
                </c:pt>
                <c:pt idx="14">
                  <c:v>Acores</c:v>
                </c:pt>
                <c:pt idx="15">
                  <c:v>Madeira</c:v>
                </c:pt>
                <c:pt idx="16">
                  <c:v>Aland</c:v>
                </c:pt>
                <c:pt idx="17">
                  <c:v>Cyprus</c:v>
                </c:pt>
                <c:pt idx="18">
                  <c:v>Malta</c:v>
                </c:pt>
              </c:strCache>
            </c:strRef>
          </c:cat>
          <c:val>
            <c:numRef>
              <c:f>Φύλλο1!$C$41:$C$59</c:f>
              <c:numCache>
                <c:formatCode>General</c:formatCode>
                <c:ptCount val="19"/>
                <c:pt idx="0">
                  <c:v>10.7</c:v>
                </c:pt>
                <c:pt idx="1">
                  <c:v>6.2</c:v>
                </c:pt>
                <c:pt idx="2">
                  <c:v>7.1</c:v>
                </c:pt>
                <c:pt idx="3">
                  <c:v>4.3</c:v>
                </c:pt>
                <c:pt idx="4">
                  <c:v>4.3</c:v>
                </c:pt>
                <c:pt idx="5">
                  <c:v>12.2</c:v>
                </c:pt>
                <c:pt idx="6">
                  <c:v>20.9</c:v>
                </c:pt>
                <c:pt idx="7">
                  <c:v>15.2</c:v>
                </c:pt>
                <c:pt idx="8">
                  <c:v>31.1</c:v>
                </c:pt>
                <c:pt idx="12">
                  <c:v>24</c:v>
                </c:pt>
                <c:pt idx="13">
                  <c:v>20</c:v>
                </c:pt>
                <c:pt idx="14">
                  <c:v>5.4</c:v>
                </c:pt>
                <c:pt idx="15">
                  <c:v>5.4</c:v>
                </c:pt>
                <c:pt idx="16">
                  <c:v>4.5999999999999996</c:v>
                </c:pt>
              </c:numCache>
            </c:numRef>
          </c:val>
        </c:ser>
        <c:ser>
          <c:idx val="2"/>
          <c:order val="2"/>
          <c:tx>
            <c:strRef>
              <c:f>Φύλλο1!$D$40</c:f>
              <c:strCache>
                <c:ptCount val="1"/>
                <c:pt idx="0">
                  <c:v>2007</c:v>
                </c:pt>
              </c:strCache>
            </c:strRef>
          </c:tx>
          <c:invertIfNegative val="0"/>
          <c:cat>
            <c:strRef>
              <c:f>Φύλλο1!$A$41:$A$59</c:f>
              <c:strCache>
                <c:ptCount val="19"/>
                <c:pt idx="0">
                  <c:v>EE – 15, 27,28</c:v>
                </c:pt>
                <c:pt idx="1">
                  <c:v>Ionian Isl</c:v>
                </c:pt>
                <c:pt idx="2">
                  <c:v>V.aigaio</c:v>
                </c:pt>
                <c:pt idx="3">
                  <c:v>N.Aigaio</c:v>
                </c:pt>
                <c:pt idx="4">
                  <c:v>Kriti </c:v>
                </c:pt>
                <c:pt idx="5">
                  <c:v>Baleares</c:v>
                </c:pt>
                <c:pt idx="6">
                  <c:v>Canarias</c:v>
                </c:pt>
                <c:pt idx="7">
                  <c:v>Corse</c:v>
                </c:pt>
                <c:pt idx="8">
                  <c:v>Guadeloupe</c:v>
                </c:pt>
                <c:pt idx="9">
                  <c:v>Martinique</c:v>
                </c:pt>
                <c:pt idx="10">
                  <c:v>Reunion</c:v>
                </c:pt>
                <c:pt idx="11">
                  <c:v>Mayotte</c:v>
                </c:pt>
                <c:pt idx="12">
                  <c:v>Sicilia</c:v>
                </c:pt>
                <c:pt idx="13">
                  <c:v>Sardinia</c:v>
                </c:pt>
                <c:pt idx="14">
                  <c:v>Acores</c:v>
                </c:pt>
                <c:pt idx="15">
                  <c:v>Madeira</c:v>
                </c:pt>
                <c:pt idx="16">
                  <c:v>Aland</c:v>
                </c:pt>
                <c:pt idx="17">
                  <c:v>Cyprus</c:v>
                </c:pt>
                <c:pt idx="18">
                  <c:v>Malta</c:v>
                </c:pt>
              </c:strCache>
            </c:strRef>
          </c:cat>
          <c:val>
            <c:numRef>
              <c:f>Φύλλο1!$D$41:$D$59</c:f>
              <c:numCache>
                <c:formatCode>General</c:formatCode>
                <c:ptCount val="19"/>
                <c:pt idx="0">
                  <c:v>7.2</c:v>
                </c:pt>
                <c:pt idx="1">
                  <c:v>9</c:v>
                </c:pt>
                <c:pt idx="2">
                  <c:v>7.9</c:v>
                </c:pt>
                <c:pt idx="3">
                  <c:v>9.1</c:v>
                </c:pt>
                <c:pt idx="4">
                  <c:v>5.3</c:v>
                </c:pt>
                <c:pt idx="5">
                  <c:v>7</c:v>
                </c:pt>
                <c:pt idx="6">
                  <c:v>10.4</c:v>
                </c:pt>
                <c:pt idx="7">
                  <c:v>11.2</c:v>
                </c:pt>
                <c:pt idx="8">
                  <c:v>22.6</c:v>
                </c:pt>
                <c:pt idx="9">
                  <c:v>21.1</c:v>
                </c:pt>
                <c:pt idx="10">
                  <c:v>24.1</c:v>
                </c:pt>
                <c:pt idx="12">
                  <c:v>13</c:v>
                </c:pt>
                <c:pt idx="13">
                  <c:v>9.9</c:v>
                </c:pt>
                <c:pt idx="14">
                  <c:v>4.3</c:v>
                </c:pt>
                <c:pt idx="15">
                  <c:v>6.8</c:v>
                </c:pt>
                <c:pt idx="16">
                  <c:v>2.2000000000000002</c:v>
                </c:pt>
                <c:pt idx="17">
                  <c:v>3.9</c:v>
                </c:pt>
                <c:pt idx="18">
                  <c:v>6.5</c:v>
                </c:pt>
              </c:numCache>
            </c:numRef>
          </c:val>
        </c:ser>
        <c:ser>
          <c:idx val="3"/>
          <c:order val="3"/>
          <c:tx>
            <c:strRef>
              <c:f>Φύλλο1!$E$40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Φύλλο1!$A$41:$A$59</c:f>
              <c:strCache>
                <c:ptCount val="19"/>
                <c:pt idx="0">
                  <c:v>EE – 15, 27,28</c:v>
                </c:pt>
                <c:pt idx="1">
                  <c:v>Ionian Isl</c:v>
                </c:pt>
                <c:pt idx="2">
                  <c:v>V.aigaio</c:v>
                </c:pt>
                <c:pt idx="3">
                  <c:v>N.Aigaio</c:v>
                </c:pt>
                <c:pt idx="4">
                  <c:v>Kriti </c:v>
                </c:pt>
                <c:pt idx="5">
                  <c:v>Baleares</c:v>
                </c:pt>
                <c:pt idx="6">
                  <c:v>Canarias</c:v>
                </c:pt>
                <c:pt idx="7">
                  <c:v>Corse</c:v>
                </c:pt>
                <c:pt idx="8">
                  <c:v>Guadeloupe</c:v>
                </c:pt>
                <c:pt idx="9">
                  <c:v>Martinique</c:v>
                </c:pt>
                <c:pt idx="10">
                  <c:v>Reunion</c:v>
                </c:pt>
                <c:pt idx="11">
                  <c:v>Mayotte</c:v>
                </c:pt>
                <c:pt idx="12">
                  <c:v>Sicilia</c:v>
                </c:pt>
                <c:pt idx="13">
                  <c:v>Sardinia</c:v>
                </c:pt>
                <c:pt idx="14">
                  <c:v>Acores</c:v>
                </c:pt>
                <c:pt idx="15">
                  <c:v>Madeira</c:v>
                </c:pt>
                <c:pt idx="16">
                  <c:v>Aland</c:v>
                </c:pt>
                <c:pt idx="17">
                  <c:v>Cyprus</c:v>
                </c:pt>
                <c:pt idx="18">
                  <c:v>Malta</c:v>
                </c:pt>
              </c:strCache>
            </c:strRef>
          </c:cat>
          <c:val>
            <c:numRef>
              <c:f>Φύλλο1!$E$41:$E$59</c:f>
              <c:numCache>
                <c:formatCode>General</c:formatCode>
                <c:ptCount val="19"/>
                <c:pt idx="0">
                  <c:v>9.6</c:v>
                </c:pt>
                <c:pt idx="1">
                  <c:v>14.1</c:v>
                </c:pt>
                <c:pt idx="2">
                  <c:v>15</c:v>
                </c:pt>
                <c:pt idx="3">
                  <c:v>15.2</c:v>
                </c:pt>
                <c:pt idx="4">
                  <c:v>15.8</c:v>
                </c:pt>
                <c:pt idx="5">
                  <c:v>21.9</c:v>
                </c:pt>
                <c:pt idx="6">
                  <c:v>29.3</c:v>
                </c:pt>
                <c:pt idx="8">
                  <c:v>22.6</c:v>
                </c:pt>
                <c:pt idx="9">
                  <c:v>20.8</c:v>
                </c:pt>
                <c:pt idx="10">
                  <c:v>29.6</c:v>
                </c:pt>
                <c:pt idx="12">
                  <c:v>14.3</c:v>
                </c:pt>
                <c:pt idx="13">
                  <c:v>13.5</c:v>
                </c:pt>
                <c:pt idx="14">
                  <c:v>11.3</c:v>
                </c:pt>
                <c:pt idx="15">
                  <c:v>13.5</c:v>
                </c:pt>
                <c:pt idx="17">
                  <c:v>7.9</c:v>
                </c:pt>
                <c:pt idx="18">
                  <c:v>6.5</c:v>
                </c:pt>
              </c:numCache>
            </c:numRef>
          </c:val>
        </c:ser>
        <c:ser>
          <c:idx val="4"/>
          <c:order val="4"/>
          <c:tx>
            <c:strRef>
              <c:f>Φύλλο1!$F$40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Φύλλο1!$A$41:$A$59</c:f>
              <c:strCache>
                <c:ptCount val="19"/>
                <c:pt idx="0">
                  <c:v>EE – 15, 27,28</c:v>
                </c:pt>
                <c:pt idx="1">
                  <c:v>Ionian Isl</c:v>
                </c:pt>
                <c:pt idx="2">
                  <c:v>V.aigaio</c:v>
                </c:pt>
                <c:pt idx="3">
                  <c:v>N.Aigaio</c:v>
                </c:pt>
                <c:pt idx="4">
                  <c:v>Kriti </c:v>
                </c:pt>
                <c:pt idx="5">
                  <c:v>Baleares</c:v>
                </c:pt>
                <c:pt idx="6">
                  <c:v>Canarias</c:v>
                </c:pt>
                <c:pt idx="7">
                  <c:v>Corse</c:v>
                </c:pt>
                <c:pt idx="8">
                  <c:v>Guadeloupe</c:v>
                </c:pt>
                <c:pt idx="9">
                  <c:v>Martinique</c:v>
                </c:pt>
                <c:pt idx="10">
                  <c:v>Reunion</c:v>
                </c:pt>
                <c:pt idx="11">
                  <c:v>Mayotte</c:v>
                </c:pt>
                <c:pt idx="12">
                  <c:v>Sicilia</c:v>
                </c:pt>
                <c:pt idx="13">
                  <c:v>Sardinia</c:v>
                </c:pt>
                <c:pt idx="14">
                  <c:v>Acores</c:v>
                </c:pt>
                <c:pt idx="15">
                  <c:v>Madeira</c:v>
                </c:pt>
                <c:pt idx="16">
                  <c:v>Aland</c:v>
                </c:pt>
                <c:pt idx="17">
                  <c:v>Cyprus</c:v>
                </c:pt>
                <c:pt idx="18">
                  <c:v>Malta</c:v>
                </c:pt>
              </c:strCache>
            </c:strRef>
          </c:cat>
          <c:val>
            <c:numRef>
              <c:f>Φύλλο1!$F$41:$F$59</c:f>
              <c:numCache>
                <c:formatCode>General</c:formatCode>
                <c:ptCount val="19"/>
                <c:pt idx="0">
                  <c:v>10.199999999999999</c:v>
                </c:pt>
                <c:pt idx="1">
                  <c:v>21.4</c:v>
                </c:pt>
                <c:pt idx="2">
                  <c:v>22.3</c:v>
                </c:pt>
                <c:pt idx="3">
                  <c:v>20.100000000000001</c:v>
                </c:pt>
                <c:pt idx="4">
                  <c:v>24</c:v>
                </c:pt>
                <c:pt idx="5">
                  <c:v>20</c:v>
                </c:pt>
                <c:pt idx="6">
                  <c:v>32.4</c:v>
                </c:pt>
                <c:pt idx="7">
                  <c:v>9.9</c:v>
                </c:pt>
                <c:pt idx="8">
                  <c:v>23.9</c:v>
                </c:pt>
                <c:pt idx="9">
                  <c:v>19.399999999999999</c:v>
                </c:pt>
                <c:pt idx="10">
                  <c:v>28.6</c:v>
                </c:pt>
                <c:pt idx="11">
                  <c:v>19.600000000000001</c:v>
                </c:pt>
                <c:pt idx="12">
                  <c:v>22.2</c:v>
                </c:pt>
                <c:pt idx="13">
                  <c:v>18.600000000000001</c:v>
                </c:pt>
                <c:pt idx="14">
                  <c:v>16.3</c:v>
                </c:pt>
                <c:pt idx="15">
                  <c:v>15</c:v>
                </c:pt>
                <c:pt idx="17">
                  <c:v>16.100000000000001</c:v>
                </c:pt>
                <c:pt idx="18">
                  <c:v>5.8</c:v>
                </c:pt>
              </c:numCache>
            </c:numRef>
          </c:val>
        </c:ser>
        <c:ser>
          <c:idx val="5"/>
          <c:order val="5"/>
          <c:tx>
            <c:strRef>
              <c:f>Φύλλο1!$G$40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cat>
            <c:strRef>
              <c:f>Φύλλο1!$A$41:$A$59</c:f>
              <c:strCache>
                <c:ptCount val="19"/>
                <c:pt idx="0">
                  <c:v>EE – 15, 27,28</c:v>
                </c:pt>
                <c:pt idx="1">
                  <c:v>Ionian Isl</c:v>
                </c:pt>
                <c:pt idx="2">
                  <c:v>V.aigaio</c:v>
                </c:pt>
                <c:pt idx="3">
                  <c:v>N.Aigaio</c:v>
                </c:pt>
                <c:pt idx="4">
                  <c:v>Kriti </c:v>
                </c:pt>
                <c:pt idx="5">
                  <c:v>Baleares</c:v>
                </c:pt>
                <c:pt idx="6">
                  <c:v>Canarias</c:v>
                </c:pt>
                <c:pt idx="7">
                  <c:v>Corse</c:v>
                </c:pt>
                <c:pt idx="8">
                  <c:v>Guadeloupe</c:v>
                </c:pt>
                <c:pt idx="9">
                  <c:v>Martinique</c:v>
                </c:pt>
                <c:pt idx="10">
                  <c:v>Reunion</c:v>
                </c:pt>
                <c:pt idx="11">
                  <c:v>Mayotte</c:v>
                </c:pt>
                <c:pt idx="12">
                  <c:v>Sicilia</c:v>
                </c:pt>
                <c:pt idx="13">
                  <c:v>Sardinia</c:v>
                </c:pt>
                <c:pt idx="14">
                  <c:v>Acores</c:v>
                </c:pt>
                <c:pt idx="15">
                  <c:v>Madeira</c:v>
                </c:pt>
                <c:pt idx="16">
                  <c:v>Aland</c:v>
                </c:pt>
                <c:pt idx="17">
                  <c:v>Cyprus</c:v>
                </c:pt>
                <c:pt idx="18">
                  <c:v>Malta</c:v>
                </c:pt>
              </c:strCache>
            </c:strRef>
          </c:cat>
          <c:val>
            <c:numRef>
              <c:f>Φύλλο1!$G$41:$G$59</c:f>
              <c:numCache>
                <c:formatCode>General</c:formatCode>
                <c:ptCount val="19"/>
                <c:pt idx="0">
                  <c:v>9.4</c:v>
                </c:pt>
                <c:pt idx="1">
                  <c:v>19</c:v>
                </c:pt>
                <c:pt idx="2">
                  <c:v>18</c:v>
                </c:pt>
                <c:pt idx="3">
                  <c:v>14.9</c:v>
                </c:pt>
                <c:pt idx="4">
                  <c:v>24.2</c:v>
                </c:pt>
                <c:pt idx="5">
                  <c:v>17.3</c:v>
                </c:pt>
                <c:pt idx="6">
                  <c:v>29.1</c:v>
                </c:pt>
                <c:pt idx="7">
                  <c:v>8.5</c:v>
                </c:pt>
                <c:pt idx="8">
                  <c:v>23.7</c:v>
                </c:pt>
                <c:pt idx="9">
                  <c:v>18.600000000000001</c:v>
                </c:pt>
                <c:pt idx="10">
                  <c:v>24.1</c:v>
                </c:pt>
                <c:pt idx="11">
                  <c:v>23.7</c:v>
                </c:pt>
                <c:pt idx="12">
                  <c:v>21.4</c:v>
                </c:pt>
                <c:pt idx="13">
                  <c:v>17.399999999999999</c:v>
                </c:pt>
                <c:pt idx="14">
                  <c:v>12.8</c:v>
                </c:pt>
                <c:pt idx="15">
                  <c:v>14.7</c:v>
                </c:pt>
                <c:pt idx="17">
                  <c:v>14.9</c:v>
                </c:pt>
                <c:pt idx="18">
                  <c:v>5.4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892864"/>
        <c:axId val="122756416"/>
      </c:barChart>
      <c:catAx>
        <c:axId val="129892864"/>
        <c:scaling>
          <c:orientation val="minMax"/>
        </c:scaling>
        <c:delete val="0"/>
        <c:axPos val="b"/>
        <c:majorTickMark val="out"/>
        <c:minorTickMark val="none"/>
        <c:tickLblPos val="nextTo"/>
        <c:crossAx val="122756416"/>
        <c:crosses val="autoZero"/>
        <c:auto val="1"/>
        <c:lblAlgn val="ctr"/>
        <c:lblOffset val="100"/>
        <c:noMultiLvlLbl val="0"/>
      </c:catAx>
      <c:valAx>
        <c:axId val="122756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98928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F519F-AEAD-496C-9AA3-E398942195B3}" type="datetimeFigureOut">
              <a:rPr lang="en-US" smtClean="0"/>
              <a:t>09-Mar-17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DDF99-A6CA-4CDF-8DE6-BC5EA61B1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4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F519F-AEAD-496C-9AA3-E398942195B3}" type="datetimeFigureOut">
              <a:rPr lang="en-US" smtClean="0"/>
              <a:t>09-Mar-17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DDF99-A6CA-4CDF-8DE6-BC5EA61B1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80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F519F-AEAD-496C-9AA3-E398942195B3}" type="datetimeFigureOut">
              <a:rPr lang="en-US" smtClean="0"/>
              <a:t>09-Mar-17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DDF99-A6CA-4CDF-8DE6-BC5EA61B1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969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F519F-AEAD-496C-9AA3-E398942195B3}" type="datetimeFigureOut">
              <a:rPr lang="en-US" smtClean="0"/>
              <a:t>09-Mar-17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DDF99-A6CA-4CDF-8DE6-BC5EA61B1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398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F519F-AEAD-496C-9AA3-E398942195B3}" type="datetimeFigureOut">
              <a:rPr lang="en-US" smtClean="0"/>
              <a:t>09-Mar-17</a:t>
            </a:fld>
            <a:endParaRPr lang="en-US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DDF99-A6CA-4CDF-8DE6-BC5EA61B1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964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F519F-AEAD-496C-9AA3-E398942195B3}" type="datetimeFigureOut">
              <a:rPr lang="en-US" smtClean="0"/>
              <a:t>09-Mar-17</a:t>
            </a:fld>
            <a:endParaRPr lang="en-US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DDF99-A6CA-4CDF-8DE6-BC5EA61B1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58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F519F-AEAD-496C-9AA3-E398942195B3}" type="datetimeFigureOut">
              <a:rPr lang="en-US" smtClean="0"/>
              <a:t>09-Mar-17</a:t>
            </a:fld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DDF99-A6CA-4CDF-8DE6-BC5EA61B1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84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F519F-AEAD-496C-9AA3-E398942195B3}" type="datetimeFigureOut">
              <a:rPr lang="en-US" smtClean="0"/>
              <a:t>09-Mar-17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DDF99-A6CA-4CDF-8DE6-BC5EA61B1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0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F519F-AEAD-496C-9AA3-E398942195B3}" type="datetimeFigureOut">
              <a:rPr lang="en-US" smtClean="0"/>
              <a:t>09-Mar-17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DDF99-A6CA-4CDF-8DE6-BC5EA61B1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16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F519F-AEAD-496C-9AA3-E398942195B3}" type="datetimeFigureOut">
              <a:rPr lang="en-US" smtClean="0"/>
              <a:t>09-Mar-17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DDF99-A6CA-4CDF-8DE6-BC5EA61B1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293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F519F-AEAD-496C-9AA3-E398942195B3}" type="datetimeFigureOut">
              <a:rPr lang="en-US" smtClean="0"/>
              <a:t>09-Mar-17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DDF99-A6CA-4CDF-8DE6-BC5EA61B1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90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F519F-AEAD-496C-9AA3-E398942195B3}" type="datetimeFigureOut">
              <a:rPr lang="en-US" smtClean="0"/>
              <a:t>09-Mar-17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DDF99-A6CA-4CDF-8DE6-BC5EA61B1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9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2152650"/>
          </a:xfrm>
        </p:spPr>
        <p:txBody>
          <a:bodyPr>
            <a:normAutofit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b="1" dirty="0" smtClean="0"/>
              <a:t>The islands’ case for the post -2020 cohesion policy</a:t>
            </a:r>
            <a:endParaRPr lang="en-GB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667000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Pr. Ioannis Spilanis</a:t>
            </a:r>
          </a:p>
          <a:p>
            <a:endParaRPr lang="fr-FR" dirty="0" smtClean="0"/>
          </a:p>
          <a:p>
            <a:r>
              <a:rPr lang="fr-FR" sz="2400" dirty="0" smtClean="0"/>
              <a:t>CPMR </a:t>
            </a:r>
            <a:r>
              <a:rPr lang="fr-FR" sz="2400" dirty="0" err="1" smtClean="0"/>
              <a:t>Islands</a:t>
            </a:r>
            <a:r>
              <a:rPr lang="fr-FR" sz="2400" dirty="0" smtClean="0"/>
              <a:t>’ Commission</a:t>
            </a:r>
          </a:p>
          <a:p>
            <a:r>
              <a:rPr lang="fr-FR" sz="2400" dirty="0" smtClean="0"/>
              <a:t>Gozo, 9/3/2017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34213"/>
            <a:ext cx="1828800" cy="250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105400"/>
            <a:ext cx="26670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etna"/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3048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07950" y="115888"/>
          <a:ext cx="1800225" cy="132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Εικόνα bitmap" r:id="rId6" imgW="6095238" imgH="4571429" progId="PBrush">
                  <p:embed/>
                </p:oleObj>
              </mc:Choice>
              <mc:Fallback>
                <p:oleObj name="Εικόνα bitmap" r:id="rId6" imgW="6095238" imgH="4571429" progId="PBrush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115888"/>
                        <a:ext cx="1800225" cy="132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1 - Τίτλος"/>
          <p:cNvSpPr txBox="1">
            <a:spLocks/>
          </p:cNvSpPr>
          <p:nvPr/>
        </p:nvSpPr>
        <p:spPr>
          <a:xfrm>
            <a:off x="1763713" y="274638"/>
            <a:ext cx="42481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600" smtClean="0">
                <a:solidFill>
                  <a:schemeClr val="hlink"/>
                </a:solidFill>
              </a:rPr>
              <a:t>Laboratory for Local and Insular Development</a:t>
            </a:r>
            <a:br>
              <a:rPr lang="en-US" altLang="en-US" sz="1600" smtClean="0">
                <a:solidFill>
                  <a:schemeClr val="hlink"/>
                </a:solidFill>
              </a:rPr>
            </a:br>
            <a:r>
              <a:rPr lang="en-US" altLang="en-US" sz="1600" smtClean="0">
                <a:solidFill>
                  <a:schemeClr val="hlink"/>
                </a:solidFill>
              </a:rPr>
              <a:t/>
            </a:r>
            <a:br>
              <a:rPr lang="en-US" altLang="en-US" sz="1600" smtClean="0">
                <a:solidFill>
                  <a:schemeClr val="hlink"/>
                </a:solidFill>
              </a:rPr>
            </a:br>
            <a:r>
              <a:rPr lang="en-US" altLang="en-US" sz="1600" smtClean="0">
                <a:solidFill>
                  <a:schemeClr val="hlink"/>
                </a:solidFill>
              </a:rPr>
              <a:t>University of the Aegean - Greece</a:t>
            </a:r>
            <a:endParaRPr lang="el-GR" altLang="en-US" sz="1600" dirty="0" smtClean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13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Why islands are facing difficulties</a:t>
            </a:r>
            <a:r>
              <a:rPr lang="fr-FR" sz="3200" b="1" dirty="0" smtClean="0"/>
              <a:t>? (1)</a:t>
            </a:r>
            <a:endParaRPr lang="en-US" sz="32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0" y="838200"/>
            <a:ext cx="9067800" cy="6019800"/>
          </a:xfrm>
        </p:spPr>
        <p:txBody>
          <a:bodyPr>
            <a:normAutofit fontScale="92500" lnSpcReduction="20000"/>
          </a:bodyPr>
          <a:lstStyle/>
          <a:p>
            <a:r>
              <a:rPr lang="en-GB" sz="3000" dirty="0" smtClean="0"/>
              <a:t>The islands are territories with specific characteristics (size, population, </a:t>
            </a:r>
            <a:r>
              <a:rPr lang="en-GB" sz="3000" dirty="0"/>
              <a:t>fragility, remoteness</a:t>
            </a:r>
            <a:r>
              <a:rPr lang="en-GB" sz="3000" dirty="0" smtClean="0"/>
              <a:t>, isolation) with impact to the production cost for business, for state (infrastructure and running costs) and cost of life for households . </a:t>
            </a:r>
          </a:p>
          <a:p>
            <a:endParaRPr lang="en-GB" sz="3000" dirty="0" smtClean="0"/>
          </a:p>
          <a:p>
            <a:r>
              <a:rPr lang="en-GB" sz="3000" dirty="0" smtClean="0"/>
              <a:t>“Traditional” attractiveness (</a:t>
            </a:r>
            <a:r>
              <a:rPr lang="en-GB" sz="3000" dirty="0" err="1" smtClean="0"/>
              <a:t>i.e</a:t>
            </a:r>
            <a:r>
              <a:rPr lang="en-GB" sz="3000" dirty="0" smtClean="0"/>
              <a:t> economies of scale, high </a:t>
            </a:r>
            <a:r>
              <a:rPr lang="en-GB" sz="3000" dirty="0" smtClean="0"/>
              <a:t>connectivity </a:t>
            </a:r>
            <a:r>
              <a:rPr lang="en-GB" sz="3000" dirty="0" err="1" smtClean="0"/>
              <a:t>etc</a:t>
            </a:r>
            <a:r>
              <a:rPr lang="en-GB" sz="3000" dirty="0" smtClean="0"/>
              <a:t>) </a:t>
            </a:r>
            <a:r>
              <a:rPr lang="en-GB" sz="3000" dirty="0" smtClean="0"/>
              <a:t>is not possible on islands</a:t>
            </a:r>
          </a:p>
          <a:p>
            <a:endParaRPr lang="en-GB" sz="3000" dirty="0" smtClean="0"/>
          </a:p>
          <a:p>
            <a:r>
              <a:rPr lang="en-GB" sz="3000" dirty="0" smtClean="0"/>
              <a:t>From the political recognition of islands’ specificity (PE, ECOSOC, </a:t>
            </a:r>
            <a:r>
              <a:rPr lang="en-GB" sz="3000" dirty="0" err="1" smtClean="0"/>
              <a:t>CdR</a:t>
            </a:r>
            <a:r>
              <a:rPr lang="en-GB" sz="3000" dirty="0" smtClean="0"/>
              <a:t>) to the legislation provisions: </a:t>
            </a:r>
          </a:p>
          <a:p>
            <a:pPr lvl="1"/>
            <a:r>
              <a:rPr lang="en-GB" sz="3000" dirty="0" smtClean="0"/>
              <a:t>Article 170: TEN and islands</a:t>
            </a:r>
          </a:p>
          <a:p>
            <a:pPr lvl="1"/>
            <a:r>
              <a:rPr lang="en-GB" sz="3000" dirty="0" smtClean="0"/>
              <a:t>Articles 174 &amp; 175: specific territories</a:t>
            </a:r>
          </a:p>
          <a:p>
            <a:pPr lvl="1"/>
            <a:r>
              <a:rPr lang="en-GB" sz="3000" dirty="0" smtClean="0"/>
              <a:t>Territorial Impact Assessment for modulating policies if they have outlier impact (definition?)</a:t>
            </a:r>
          </a:p>
          <a:p>
            <a:pPr marL="457200" lvl="1" indent="0">
              <a:buNone/>
            </a:pPr>
            <a:r>
              <a:rPr lang="en-GB" sz="3000" b="1" dirty="0" smtClean="0"/>
              <a:t>The  very partial application of the provisions </a:t>
            </a:r>
          </a:p>
          <a:p>
            <a:pPr marL="457200" lvl="1" indent="0">
              <a:buNone/>
            </a:pPr>
            <a:endParaRPr lang="en-GB" dirty="0" smtClean="0"/>
          </a:p>
          <a:p>
            <a:pPr marL="0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41234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Why islands are facing difficulties</a:t>
            </a:r>
            <a:r>
              <a:rPr lang="fr-FR" sz="3200" b="1" dirty="0"/>
              <a:t>? </a:t>
            </a:r>
            <a:r>
              <a:rPr lang="fr-FR" sz="3200" b="1" dirty="0" smtClean="0"/>
              <a:t>(2)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220200" cy="5562600"/>
          </a:xfrm>
        </p:spPr>
        <p:txBody>
          <a:bodyPr>
            <a:normAutofit/>
          </a:bodyPr>
          <a:lstStyle/>
          <a:p>
            <a:r>
              <a:rPr lang="en-GB" sz="2800" dirty="0"/>
              <a:t>The European </a:t>
            </a:r>
            <a:r>
              <a:rPr lang="en-GB" sz="2800" b="1" dirty="0" smtClean="0"/>
              <a:t>sectoral policies are without differentiation </a:t>
            </a:r>
            <a:r>
              <a:rPr lang="en-GB" sz="2800" dirty="0"/>
              <a:t>independently the territory </a:t>
            </a:r>
            <a:r>
              <a:rPr lang="en-GB" sz="2800" dirty="0" err="1"/>
              <a:t>p.ex</a:t>
            </a:r>
            <a:r>
              <a:rPr lang="en-GB" sz="2800" dirty="0"/>
              <a:t>. </a:t>
            </a:r>
            <a:r>
              <a:rPr lang="en-GB" sz="2800" dirty="0" smtClean="0"/>
              <a:t>Policy </a:t>
            </a:r>
            <a:r>
              <a:rPr lang="en-GB" sz="2800" dirty="0"/>
              <a:t>of </a:t>
            </a:r>
            <a:r>
              <a:rPr lang="en-GB" sz="2800" dirty="0" smtClean="0"/>
              <a:t>Concurrence</a:t>
            </a:r>
          </a:p>
          <a:p>
            <a:r>
              <a:rPr lang="en-GB" sz="2800" dirty="0" smtClean="0"/>
              <a:t>The islands are </a:t>
            </a:r>
            <a:r>
              <a:rPr lang="en-GB" sz="2800" b="1" dirty="0" smtClean="0"/>
              <a:t>not integrated in the single market</a:t>
            </a:r>
          </a:p>
          <a:p>
            <a:r>
              <a:rPr lang="en-GB" sz="2800" dirty="0" smtClean="0"/>
              <a:t>As the </a:t>
            </a:r>
            <a:r>
              <a:rPr lang="en-GB" sz="2800" b="1" dirty="0" smtClean="0"/>
              <a:t>island markets are small</a:t>
            </a:r>
            <a:r>
              <a:rPr lang="en-GB" sz="2800" dirty="0" smtClean="0"/>
              <a:t>, there is no </a:t>
            </a:r>
            <a:r>
              <a:rPr lang="en-GB" sz="2800" b="1" dirty="0" smtClean="0"/>
              <a:t>competition</a:t>
            </a:r>
            <a:r>
              <a:rPr lang="en-GB" sz="2800" dirty="0" smtClean="0"/>
              <a:t> but monopoly or oligopoly situation</a:t>
            </a:r>
          </a:p>
          <a:p>
            <a:r>
              <a:rPr lang="en-GB" sz="2800" dirty="0" smtClean="0"/>
              <a:t>The </a:t>
            </a:r>
            <a:r>
              <a:rPr lang="en-GB" sz="2800" b="1" dirty="0" smtClean="0"/>
              <a:t>non application of the principle of  proportionality </a:t>
            </a:r>
            <a:r>
              <a:rPr lang="en-GB" sz="2800" dirty="0" smtClean="0"/>
              <a:t>to face the fact that the application of </a:t>
            </a:r>
            <a:r>
              <a:rPr lang="en-GB" sz="2800" dirty="0" err="1" smtClean="0"/>
              <a:t>european</a:t>
            </a:r>
            <a:r>
              <a:rPr lang="en-GB" sz="2800" dirty="0" smtClean="0"/>
              <a:t> policies and the achievement of different goals costs more in islands</a:t>
            </a:r>
            <a:endParaRPr lang="el-GR" sz="2800" dirty="0" smtClean="0"/>
          </a:p>
          <a:p>
            <a:r>
              <a:rPr lang="fr-FR" sz="2800" b="1" dirty="0" smtClean="0"/>
              <a:t>Integrated Island </a:t>
            </a:r>
            <a:r>
              <a:rPr lang="fr-FR" sz="2800" b="1" dirty="0" err="1" smtClean="0"/>
              <a:t>policy</a:t>
            </a:r>
            <a:r>
              <a:rPr lang="fr-FR" sz="2800" b="1" dirty="0" smtClean="0"/>
              <a:t> c</a:t>
            </a:r>
            <a:r>
              <a:rPr lang="en-US" sz="2800" b="1" dirty="0" err="1" smtClean="0"/>
              <a:t>annot</a:t>
            </a:r>
            <a:r>
              <a:rPr lang="en-US" sz="2800" b="1" dirty="0" smtClean="0"/>
              <a:t> be applied by national states </a:t>
            </a:r>
            <a:r>
              <a:rPr lang="en-US" sz="2800" dirty="0" smtClean="0"/>
              <a:t>as it “blocks” at </a:t>
            </a:r>
            <a:r>
              <a:rPr lang="en-US" sz="2800" dirty="0" smtClean="0"/>
              <a:t>the general </a:t>
            </a:r>
            <a:r>
              <a:rPr lang="en-US" sz="2800" dirty="0" smtClean="0"/>
              <a:t>provisions of EU legislation concerning crucial sectors as tax policy, transportation, concurrence policy </a:t>
            </a:r>
            <a:r>
              <a:rPr lang="en-US" sz="2800" dirty="0" err="1" smtClean="0"/>
              <a:t>etc</a:t>
            </a:r>
            <a:r>
              <a:rPr lang="en-US" sz="2800" dirty="0" smtClean="0"/>
              <a:t> </a:t>
            </a:r>
            <a:endParaRPr lang="en-GB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14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fr-FR" sz="3200" b="1" dirty="0" err="1" smtClean="0"/>
              <a:t>What</a:t>
            </a:r>
            <a:r>
              <a:rPr lang="fr-FR" sz="3200" b="1" dirty="0" smtClean="0"/>
              <a:t> has </a:t>
            </a:r>
            <a:r>
              <a:rPr lang="fr-FR" sz="3200" b="1" dirty="0" err="1" smtClean="0"/>
              <a:t>changed</a:t>
            </a:r>
            <a:r>
              <a:rPr lang="fr-FR" sz="3200" b="1" dirty="0"/>
              <a:t> </a:t>
            </a:r>
            <a:r>
              <a:rPr lang="fr-FR" sz="3200" b="1" dirty="0" err="1" smtClean="0"/>
              <a:t>recently</a:t>
            </a:r>
            <a:r>
              <a:rPr lang="fr-FR" sz="3200" b="1" dirty="0" smtClean="0"/>
              <a:t> ?</a:t>
            </a:r>
            <a:endParaRPr lang="en-US" sz="32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943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000" dirty="0" smtClean="0"/>
              <a:t>After 2000</a:t>
            </a:r>
          </a:p>
          <a:p>
            <a:r>
              <a:rPr lang="en-GB" sz="3000" dirty="0" smtClean="0"/>
              <a:t>The new member states had lower GDP/capita; so islands </a:t>
            </a:r>
            <a:r>
              <a:rPr lang="en-GB" sz="3000" b="1" dirty="0" smtClean="0"/>
              <a:t>became “richer” </a:t>
            </a:r>
            <a:r>
              <a:rPr lang="en-GB" sz="3000" dirty="0" smtClean="0"/>
              <a:t>areas, so less “</a:t>
            </a:r>
            <a:r>
              <a:rPr lang="fr-FR" sz="3000" dirty="0" smtClean="0"/>
              <a:t>EU </a:t>
            </a:r>
            <a:r>
              <a:rPr lang="fr-FR" sz="3000" dirty="0" err="1" smtClean="0"/>
              <a:t>solid</a:t>
            </a:r>
            <a:r>
              <a:rPr lang="en-US" sz="3000" dirty="0" smtClean="0"/>
              <a:t>arity”</a:t>
            </a:r>
            <a:endParaRPr lang="en-GB" sz="3000" dirty="0" smtClean="0"/>
          </a:p>
          <a:p>
            <a:r>
              <a:rPr lang="en-GB" sz="3000" dirty="0" smtClean="0"/>
              <a:t>The EU overall policy has change the principle goal </a:t>
            </a:r>
            <a:r>
              <a:rPr lang="en-GB" sz="3000" b="1" dirty="0" smtClean="0"/>
              <a:t>sifting from the cohesion to the external competitiveness</a:t>
            </a:r>
          </a:p>
          <a:p>
            <a:r>
              <a:rPr lang="en-GB" sz="3000" dirty="0" smtClean="0"/>
              <a:t>The </a:t>
            </a:r>
            <a:r>
              <a:rPr lang="en-GB" sz="3000" b="1" dirty="0" smtClean="0"/>
              <a:t>crisis has reversed the cohesion trend</a:t>
            </a:r>
            <a:r>
              <a:rPr lang="en-GB" sz="3000" dirty="0" smtClean="0"/>
              <a:t>. </a:t>
            </a:r>
          </a:p>
          <a:p>
            <a:r>
              <a:rPr lang="en-GB" sz="3000" dirty="0" smtClean="0"/>
              <a:t>The </a:t>
            </a:r>
            <a:r>
              <a:rPr lang="en-GB" sz="3000" b="1" dirty="0" smtClean="0"/>
              <a:t>EU budget is not adapted to face cohesion problems </a:t>
            </a:r>
            <a:r>
              <a:rPr lang="en-GB" sz="3000" dirty="0" smtClean="0"/>
              <a:t>. In the future, perhaps is going to be worse</a:t>
            </a:r>
            <a:endParaRPr lang="en-GB" sz="3000" dirty="0"/>
          </a:p>
          <a:p>
            <a:endParaRPr lang="en-GB" sz="3000" dirty="0" smtClean="0"/>
          </a:p>
          <a:p>
            <a:pPr marL="0" indent="0">
              <a:buNone/>
            </a:pPr>
            <a:r>
              <a:rPr lang="en-GB" sz="3000" dirty="0" smtClean="0"/>
              <a:t>But also political “</a:t>
            </a:r>
            <a:r>
              <a:rPr lang="en-GB" sz="3000" dirty="0" err="1" smtClean="0"/>
              <a:t>fragilization</a:t>
            </a:r>
            <a:r>
              <a:rPr lang="en-GB" sz="3000" dirty="0" smtClean="0"/>
              <a:t>” as nowadays more than the half of member states have no islands. </a:t>
            </a:r>
          </a:p>
          <a:p>
            <a:pPr marL="0" indent="0">
              <a:buNone/>
            </a:pPr>
            <a:r>
              <a:rPr lang="en-GB" sz="3000" dirty="0" smtClean="0"/>
              <a:t>The importance of islands in Europe is decreasing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1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smtClean="0"/>
              <a:t>Islands have a decreasing importance </a:t>
            </a:r>
            <a:endParaRPr lang="en-GB" sz="32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1"/>
            <a:ext cx="7467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5867400"/>
            <a:ext cx="122799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Consequently, find allies among the territories of art 174 </a:t>
            </a:r>
          </a:p>
          <a:p>
            <a:r>
              <a:rPr lang="en-GB" sz="2800" dirty="0" smtClean="0"/>
              <a:t>Is perhaps necessary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7601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The consequences on insularity  </a:t>
            </a:r>
            <a:endParaRPr lang="en-US" sz="32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562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Low efficiency of island economy</a:t>
            </a:r>
            <a:r>
              <a:rPr lang="en-US" sz="2800" dirty="0" smtClean="0">
                <a:hlinkClick r:id="rId2" action="ppaction://hlinksldjump"/>
              </a:rPr>
              <a:t>*</a:t>
            </a:r>
            <a:endParaRPr lang="en-US" sz="2800" dirty="0" smtClean="0"/>
          </a:p>
          <a:p>
            <a:r>
              <a:rPr lang="en-US" sz="2800" dirty="0" smtClean="0"/>
              <a:t>High fragility (mono-culture, “traditional &amp; low added value activities based on nature’s exploitation) </a:t>
            </a:r>
          </a:p>
          <a:p>
            <a:r>
              <a:rPr lang="en-US" sz="2800" dirty="0" smtClean="0"/>
              <a:t>Low Human Development  and Social Progress Index</a:t>
            </a:r>
          </a:p>
          <a:p>
            <a:r>
              <a:rPr lang="en-US" sz="2800" dirty="0" smtClean="0"/>
              <a:t>High level of unemployment, even if islanders use to migrate in difficult periods</a:t>
            </a:r>
          </a:p>
          <a:p>
            <a:r>
              <a:rPr lang="en-US" sz="2800" dirty="0" smtClean="0"/>
              <a:t>Low level of skills as educated people has not the incentive to stay (low carrier opportunities) 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b="1" dirty="0" smtClean="0"/>
              <a:t>Insularity has negative impact on attractiveness for business and people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113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Is </a:t>
            </a:r>
            <a:r>
              <a:rPr lang="fr-FR" sz="3200" b="1" dirty="0" err="1" smtClean="0"/>
              <a:t>there</a:t>
            </a:r>
            <a:r>
              <a:rPr lang="fr-FR" sz="3200" b="1" dirty="0" smtClean="0"/>
              <a:t> </a:t>
            </a:r>
            <a:r>
              <a:rPr lang="fr-FR" sz="3200" b="1" smtClean="0"/>
              <a:t>a solution?</a:t>
            </a:r>
            <a:endParaRPr lang="en-US" sz="32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15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3300" dirty="0" smtClean="0"/>
              <a:t>Change the development model is order to achieve EU principles: Cohesion and Sustainability</a:t>
            </a:r>
          </a:p>
          <a:p>
            <a:pPr marL="0" indent="0" algn="ctr">
              <a:buNone/>
            </a:pPr>
            <a:r>
              <a:rPr lang="en-GB" sz="3300" dirty="0" smtClean="0"/>
              <a:t>+</a:t>
            </a:r>
          </a:p>
          <a:p>
            <a:pPr marL="0" indent="0">
              <a:buNone/>
            </a:pPr>
            <a:r>
              <a:rPr lang="en-GB" sz="3300" dirty="0" smtClean="0"/>
              <a:t>Structural policies in order to ameliorate the attractiveness of specific regions (article 174) taking into account their specificities.</a:t>
            </a:r>
          </a:p>
          <a:p>
            <a:pPr marL="0" indent="0" algn="ctr">
              <a:buNone/>
            </a:pPr>
            <a:r>
              <a:rPr lang="en-GB" sz="3300" dirty="0" smtClean="0"/>
              <a:t>+</a:t>
            </a:r>
          </a:p>
          <a:p>
            <a:pPr marL="0" indent="0">
              <a:buNone/>
            </a:pPr>
            <a:r>
              <a:rPr lang="en-GB" sz="3300" dirty="0"/>
              <a:t>3</a:t>
            </a:r>
            <a:r>
              <a:rPr lang="en-GB" sz="3300" dirty="0" smtClean="0"/>
              <a:t> levels of policy (</a:t>
            </a:r>
            <a:r>
              <a:rPr lang="en-US" sz="3300" dirty="0" smtClean="0"/>
              <a:t>subsidiarity principle)</a:t>
            </a:r>
            <a:r>
              <a:rPr lang="en-GB" sz="3300" dirty="0" smtClean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300" b="1" dirty="0" smtClean="0"/>
              <a:t>European</a:t>
            </a:r>
            <a:r>
              <a:rPr lang="en-GB" sz="3300" dirty="0" smtClean="0"/>
              <a:t>: modulated sectoral policies in order to take into account territorial specificities + cohesion policy </a:t>
            </a:r>
            <a:r>
              <a:rPr lang="el-GR" sz="3300" dirty="0" smtClean="0"/>
              <a:t>– </a:t>
            </a:r>
            <a:r>
              <a:rPr lang="en-US" sz="3300" dirty="0" smtClean="0"/>
              <a:t>solidarity principle</a:t>
            </a:r>
            <a:r>
              <a:rPr lang="en-GB" sz="3300" dirty="0" smtClean="0"/>
              <a:t>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300" b="1" dirty="0" smtClean="0"/>
              <a:t>National</a:t>
            </a:r>
            <a:r>
              <a:rPr lang="en-GB" sz="3300" dirty="0" smtClean="0"/>
              <a:t>: big interregional projects, policies out of EU competences,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300" b="1" dirty="0" smtClean="0"/>
              <a:t>Regional: </a:t>
            </a:r>
            <a:r>
              <a:rPr lang="en-US" sz="3300" dirty="0" smtClean="0"/>
              <a:t>application of development policy</a:t>
            </a:r>
            <a:endParaRPr lang="en-GB" sz="33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817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898525"/>
            <a:ext cx="8207375" cy="636588"/>
          </a:xfrm>
        </p:spPr>
        <p:txBody>
          <a:bodyPr>
            <a:normAutofit/>
          </a:bodyPr>
          <a:lstStyle/>
          <a:p>
            <a:pPr algn="ctr"/>
            <a:r>
              <a:rPr lang="en-US" altLang="el-GR" sz="3200" b="1" dirty="0" smtClean="0"/>
              <a:t>Islands’ strategy within a European perspective</a:t>
            </a:r>
            <a:r>
              <a:rPr lang="en-US" altLang="el-GR" sz="3200" b="1" dirty="0" smtClean="0">
                <a:solidFill>
                  <a:srgbClr val="192185"/>
                </a:solidFill>
              </a:rPr>
              <a:t> </a:t>
            </a:r>
            <a:endParaRPr lang="el-GR" altLang="el-GR" sz="3200" dirty="0" smtClean="0">
              <a:solidFill>
                <a:srgbClr val="192185"/>
              </a:solidFill>
            </a:endParaRPr>
          </a:p>
        </p:txBody>
      </p:sp>
      <p:graphicFrame>
        <p:nvGraphicFramePr>
          <p:cNvPr id="2765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68313" y="1797050"/>
          <a:ext cx="8207375" cy="506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Έγγραφο" r:id="rId3" imgW="5426975" imgH="3163655" progId="Word.Document.8">
                  <p:embed/>
                </p:oleObj>
              </mc:Choice>
              <mc:Fallback>
                <p:oleObj name="Έγγραφο" r:id="rId3" imgW="5426975" imgH="3163655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797050"/>
                        <a:ext cx="8207375" cy="5060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596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European Policies for Territorial Cohesion (1)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915400" cy="5410200"/>
          </a:xfrm>
        </p:spPr>
        <p:txBody>
          <a:bodyPr/>
          <a:lstStyle/>
          <a:p>
            <a:pPr marL="0" indent="0" algn="ctr">
              <a:buNone/>
            </a:pPr>
            <a:r>
              <a:rPr lang="en-GB" b="1" i="1" dirty="0" smtClean="0"/>
              <a:t>A- Governance for better coordination of existing policies at the territorial level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sz="2800" dirty="0" smtClean="0"/>
              <a:t>Integrated development plans using all financial </a:t>
            </a:r>
            <a:r>
              <a:rPr lang="en-GB" sz="2800" dirty="0" smtClean="0"/>
              <a:t>tools – special provisions for islands </a:t>
            </a:r>
            <a:endParaRPr lang="en-GB" sz="2800" dirty="0" smtClean="0"/>
          </a:p>
          <a:p>
            <a:r>
              <a:rPr lang="en-GB" sz="2800" dirty="0" smtClean="0"/>
              <a:t>Territorial Impact Assessment of EU policies with focus on specific territories –  EUROSTAT /TERCET</a:t>
            </a:r>
          </a:p>
          <a:p>
            <a:r>
              <a:rPr lang="en-GB" sz="2800" dirty="0" smtClean="0"/>
              <a:t>Intra-Commission Service for monitoring achievements of territorial cohesion goals </a:t>
            </a:r>
            <a:r>
              <a:rPr lang="en-GB" sz="2800" dirty="0" smtClean="0"/>
              <a:t>(areas art. 174) within </a:t>
            </a:r>
            <a:r>
              <a:rPr lang="en-GB" sz="2800" dirty="0" smtClean="0"/>
              <a:t>SDG</a:t>
            </a:r>
          </a:p>
          <a:p>
            <a:r>
              <a:rPr lang="en-GB" sz="2800" dirty="0" smtClean="0"/>
              <a:t>Criteria for funds allocation based on different Indexes as RCI, HDI, SP in </a:t>
            </a:r>
            <a:r>
              <a:rPr lang="en-GB" sz="2800" dirty="0"/>
              <a:t>o</a:t>
            </a:r>
            <a:r>
              <a:rPr lang="en-GB" sz="2800" dirty="0" smtClean="0"/>
              <a:t>rder to achieve </a:t>
            </a:r>
            <a:r>
              <a:rPr lang="en-GB" sz="2800" dirty="0" smtClean="0"/>
              <a:t>SDG and not GDP</a:t>
            </a:r>
            <a:endParaRPr lang="en-GB" sz="2800" dirty="0" smtClean="0"/>
          </a:p>
          <a:p>
            <a:endParaRPr lang="en-GB" sz="2800" dirty="0" smtClean="0"/>
          </a:p>
          <a:p>
            <a:endParaRPr lang="en-GB" dirty="0" smtClean="0"/>
          </a:p>
          <a:p>
            <a:endParaRPr lang="en-GB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39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b="1" dirty="0"/>
              <a:t>European Policies for Territorial Cohesion </a:t>
            </a:r>
            <a:r>
              <a:rPr lang="en-GB" sz="3200" b="1" dirty="0" smtClean="0"/>
              <a:t>(2)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b="1" i="1" dirty="0" smtClean="0"/>
              <a:t>B – Adaptation of EU </a:t>
            </a:r>
            <a:r>
              <a:rPr lang="en-GB" b="1" i="1" dirty="0" err="1" smtClean="0"/>
              <a:t>sectoral</a:t>
            </a:r>
            <a:r>
              <a:rPr lang="en-GB" b="1" i="1" dirty="0" smtClean="0"/>
              <a:t> policies to the needs of territorial specific areas</a:t>
            </a:r>
          </a:p>
          <a:p>
            <a:pPr marL="0" indent="0" algn="just">
              <a:buNone/>
            </a:pPr>
            <a:r>
              <a:rPr lang="en-GB" sz="3000" dirty="0"/>
              <a:t>Where specific provisions have to be taken at the </a:t>
            </a:r>
            <a:r>
              <a:rPr lang="en-GB" sz="3000" dirty="0" err="1"/>
              <a:t>european</a:t>
            </a:r>
            <a:r>
              <a:rPr lang="en-GB" sz="3000" dirty="0"/>
              <a:t> </a:t>
            </a:r>
            <a:r>
              <a:rPr lang="en-GB" sz="3000" dirty="0" smtClean="0"/>
              <a:t>level, </a:t>
            </a:r>
            <a:r>
              <a:rPr lang="en-GB" sz="3000" dirty="0" smtClean="0"/>
              <a:t>as:</a:t>
            </a:r>
            <a:endParaRPr lang="en-US" sz="3000" dirty="0"/>
          </a:p>
          <a:p>
            <a:pPr marL="0" indent="0" algn="ctr">
              <a:buNone/>
            </a:pPr>
            <a:endParaRPr lang="en-GB" sz="3000" b="1" i="1" dirty="0" smtClean="0"/>
          </a:p>
          <a:p>
            <a:pPr algn="just">
              <a:buFontTx/>
              <a:buChar char="-"/>
            </a:pPr>
            <a:r>
              <a:rPr lang="en-GB" sz="3000" dirty="0" smtClean="0"/>
              <a:t>Transport policy </a:t>
            </a:r>
          </a:p>
          <a:p>
            <a:pPr algn="just">
              <a:buFontTx/>
              <a:buChar char="-"/>
            </a:pPr>
            <a:r>
              <a:rPr lang="en-GB" sz="3000" dirty="0" smtClean="0"/>
              <a:t>Energy policy</a:t>
            </a:r>
          </a:p>
          <a:p>
            <a:pPr algn="just">
              <a:buFontTx/>
              <a:buChar char="-"/>
            </a:pPr>
            <a:r>
              <a:rPr lang="en-GB" sz="3000" dirty="0" smtClean="0"/>
              <a:t>Environmental Policy</a:t>
            </a:r>
          </a:p>
          <a:p>
            <a:pPr algn="just">
              <a:buFontTx/>
              <a:buChar char="-"/>
            </a:pPr>
            <a:r>
              <a:rPr lang="en-GB" sz="3000" dirty="0" smtClean="0"/>
              <a:t>Rural Development Policy </a:t>
            </a:r>
          </a:p>
          <a:p>
            <a:pPr algn="just">
              <a:buFontTx/>
              <a:buChar char="-"/>
            </a:pPr>
            <a:r>
              <a:rPr lang="en-GB" sz="3000" dirty="0" smtClean="0"/>
              <a:t>State aid </a:t>
            </a:r>
            <a:r>
              <a:rPr lang="en-GB" sz="3000" dirty="0" smtClean="0"/>
              <a:t>Policy</a:t>
            </a:r>
          </a:p>
          <a:p>
            <a:pPr algn="just">
              <a:buFontTx/>
              <a:buChar char="-"/>
            </a:pPr>
            <a:r>
              <a:rPr lang="en-GB" sz="3000" dirty="0" smtClean="0"/>
              <a:t>Tax policy</a:t>
            </a:r>
            <a:endParaRPr lang="en-GB" sz="3000" dirty="0" smtClean="0"/>
          </a:p>
        </p:txBody>
      </p:sp>
    </p:spTree>
    <p:extLst>
      <p:ext uri="{BB962C8B-B14F-4D97-AF65-F5344CB8AC3E}">
        <p14:creationId xmlns:p14="http://schemas.microsoft.com/office/powerpoint/2010/main" val="293367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GB" sz="3200" b="1" dirty="0"/>
              <a:t>European Policies for Territorial Cohesion </a:t>
            </a:r>
            <a:r>
              <a:rPr lang="en-GB" sz="3200" b="1" dirty="0" smtClean="0"/>
              <a:t>(3)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763000" cy="55626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b="1" i="1" dirty="0" smtClean="0"/>
              <a:t>C – Compensation of insularity over-cost</a:t>
            </a:r>
          </a:p>
          <a:p>
            <a:pPr marL="0" indent="0" algn="ctr">
              <a:buNone/>
            </a:pPr>
            <a:r>
              <a:rPr lang="en-GB" b="1" i="1" dirty="0" smtClean="0"/>
              <a:t>mainly for:</a:t>
            </a:r>
            <a:endParaRPr lang="en-GB" b="1" i="1" dirty="0" smtClean="0"/>
          </a:p>
          <a:p>
            <a:pPr algn="just"/>
            <a:r>
              <a:rPr lang="en-GB" sz="2800" dirty="0" smtClean="0"/>
              <a:t>Creation and operation of General Interest Services (economic and non-economic)</a:t>
            </a:r>
          </a:p>
          <a:p>
            <a:pPr algn="just"/>
            <a:r>
              <a:rPr lang="en-GB" sz="2800" dirty="0" smtClean="0"/>
              <a:t>Creation and operation of small innovative enterprises</a:t>
            </a:r>
          </a:p>
          <a:p>
            <a:pPr algn="just"/>
            <a:r>
              <a:rPr lang="en-GB" sz="2800" dirty="0" smtClean="0"/>
              <a:t>Creation of networks supporting competitiveness of islands’ SME</a:t>
            </a:r>
          </a:p>
          <a:p>
            <a:pPr algn="just"/>
            <a:r>
              <a:rPr lang="en-GB" sz="2800" dirty="0" smtClean="0"/>
              <a:t>Training and Lifelong </a:t>
            </a:r>
            <a:r>
              <a:rPr lang="en-GB" sz="2800" dirty="0" smtClean="0"/>
              <a:t>Education</a:t>
            </a:r>
          </a:p>
          <a:p>
            <a:pPr algn="just"/>
            <a:r>
              <a:rPr lang="en-GB" sz="2800" dirty="0" smtClean="0"/>
              <a:t>Application of </a:t>
            </a:r>
            <a:r>
              <a:rPr lang="en-GB" sz="2800" dirty="0" err="1" smtClean="0"/>
              <a:t>european</a:t>
            </a:r>
            <a:r>
              <a:rPr lang="en-GB" sz="2800" dirty="0" smtClean="0"/>
              <a:t> legislation</a:t>
            </a:r>
            <a:endParaRPr lang="en-GB" sz="2800" dirty="0" smtClean="0"/>
          </a:p>
          <a:p>
            <a:pPr algn="just"/>
            <a:endParaRPr lang="en-US" sz="2800" dirty="0" smtClean="0"/>
          </a:p>
          <a:p>
            <a:pPr marL="0" indent="0" algn="ctr">
              <a:buNone/>
            </a:pPr>
            <a:r>
              <a:rPr lang="en-US" sz="2800" b="1" dirty="0" smtClean="0"/>
              <a:t>using financial tools adapted to islands’ administrative particularities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3249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2152650"/>
          </a:xfrm>
        </p:spPr>
        <p:txBody>
          <a:bodyPr>
            <a:norm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fr-FR" b="1" dirty="0" err="1" smtClean="0"/>
              <a:t>Thank</a:t>
            </a:r>
            <a:r>
              <a:rPr lang="fr-FR" b="1" dirty="0" smtClean="0"/>
              <a:t> </a:t>
            </a:r>
            <a:r>
              <a:rPr lang="fr-FR" b="1" dirty="0" err="1" smtClean="0"/>
              <a:t>you</a:t>
            </a:r>
            <a:r>
              <a:rPr lang="fr-FR" b="1" dirty="0" smtClean="0"/>
              <a:t> for </a:t>
            </a:r>
            <a:r>
              <a:rPr lang="fr-FR" b="1" dirty="0" err="1" smtClean="0"/>
              <a:t>your</a:t>
            </a:r>
            <a:r>
              <a:rPr lang="fr-FR" b="1" dirty="0" smtClean="0"/>
              <a:t> attention</a:t>
            </a:r>
            <a:endParaRPr lang="en-US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667000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Pr. Ioannis Spilanis</a:t>
            </a:r>
          </a:p>
          <a:p>
            <a:r>
              <a:rPr lang="fr-FR" smtClean="0"/>
              <a:t>ispil@aegean.gr</a:t>
            </a:r>
            <a:endParaRPr lang="fr-FR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34213"/>
            <a:ext cx="1828800" cy="250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105400"/>
            <a:ext cx="26670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etna"/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30480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07950" y="115888"/>
          <a:ext cx="1800225" cy="132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Εικόνα bitmap" r:id="rId6" imgW="6095238" imgH="4571429" progId="PBrush">
                  <p:embed/>
                </p:oleObj>
              </mc:Choice>
              <mc:Fallback>
                <p:oleObj name="Εικόνα bitmap" r:id="rId6" imgW="6095238" imgH="4571429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115888"/>
                        <a:ext cx="1800225" cy="132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1 - Τίτλος"/>
          <p:cNvSpPr txBox="1">
            <a:spLocks/>
          </p:cNvSpPr>
          <p:nvPr/>
        </p:nvSpPr>
        <p:spPr>
          <a:xfrm>
            <a:off x="1763713" y="274638"/>
            <a:ext cx="42481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600" smtClean="0">
                <a:solidFill>
                  <a:schemeClr val="hlink"/>
                </a:solidFill>
              </a:rPr>
              <a:t>Laboratory for Local and Insular Development</a:t>
            </a:r>
            <a:br>
              <a:rPr lang="en-US" altLang="en-US" sz="1600" smtClean="0">
                <a:solidFill>
                  <a:schemeClr val="hlink"/>
                </a:solidFill>
              </a:rPr>
            </a:br>
            <a:r>
              <a:rPr lang="en-US" altLang="en-US" sz="1600" smtClean="0">
                <a:solidFill>
                  <a:schemeClr val="hlink"/>
                </a:solidFill>
              </a:rPr>
              <a:t/>
            </a:r>
            <a:br>
              <a:rPr lang="en-US" altLang="en-US" sz="1600" smtClean="0">
                <a:solidFill>
                  <a:schemeClr val="hlink"/>
                </a:solidFill>
              </a:rPr>
            </a:br>
            <a:r>
              <a:rPr lang="en-US" altLang="en-US" sz="1600" smtClean="0">
                <a:solidFill>
                  <a:schemeClr val="hlink"/>
                </a:solidFill>
              </a:rPr>
              <a:t>University of the Aegean - Greece</a:t>
            </a:r>
            <a:endParaRPr lang="el-GR" altLang="en-US" sz="1600" dirty="0" smtClean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39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GDP evolution in islands 1993-2014 (EU -100) </a:t>
            </a:r>
            <a:endParaRPr lang="en-US" sz="32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Γράφημα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4629109"/>
              </p:ext>
            </p:extLst>
          </p:nvPr>
        </p:nvGraphicFramePr>
        <p:xfrm>
          <a:off x="228600" y="1219200"/>
          <a:ext cx="8763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055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Unemployment evolution 1993-2015 </a:t>
            </a:r>
            <a:endParaRPr lang="en-US" sz="32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Γράφημα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3118813"/>
              </p:ext>
            </p:extLst>
          </p:nvPr>
        </p:nvGraphicFramePr>
        <p:xfrm>
          <a:off x="228600" y="1447800"/>
          <a:ext cx="8686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299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Ranking of Island regions to total EU regions</a:t>
            </a:r>
            <a:r>
              <a:rPr lang="en-US" sz="3200" b="1" dirty="0" smtClean="0">
                <a:hlinkClick r:id="rId2" action="ppaction://hlinksldjump"/>
              </a:rPr>
              <a:t>*</a:t>
            </a:r>
            <a:endParaRPr lang="en-US" sz="3200" b="1" dirty="0"/>
          </a:p>
        </p:txBody>
      </p:sp>
      <p:graphicFrame>
        <p:nvGraphicFramePr>
          <p:cNvPr id="5" name="Θέση περιεχομένου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7958496"/>
              </p:ext>
            </p:extLst>
          </p:nvPr>
        </p:nvGraphicFramePr>
        <p:xfrm>
          <a:off x="2" y="1447809"/>
          <a:ext cx="9143997" cy="57106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0038"/>
                <a:gridCol w="691866"/>
                <a:gridCol w="999888"/>
                <a:gridCol w="1059597"/>
                <a:gridCol w="1108880"/>
                <a:gridCol w="1108880"/>
                <a:gridCol w="1108880"/>
                <a:gridCol w="852984"/>
                <a:gridCol w="852984"/>
              </a:tblGrid>
              <a:tr h="772885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Indexes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HDI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Social Progress index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Opportunity sub -index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Early 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% unemployment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% </a:t>
                      </a:r>
                    </a:p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Times New Roman"/>
                        </a:rPr>
                        <a:t>Employment rate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GDP / capita 200</a:t>
                      </a:r>
                      <a:r>
                        <a:rPr lang="el-GR" sz="1400" dirty="0" smtClean="0">
                          <a:effectLst/>
                        </a:rPr>
                        <a:t>7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GDP/</a:t>
                      </a:r>
                    </a:p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capita</a:t>
                      </a:r>
                    </a:p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2014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Ionian </a:t>
                      </a:r>
                      <a:r>
                        <a:rPr lang="en-US" sz="1400" dirty="0" err="1" smtClean="0">
                          <a:effectLst/>
                        </a:rPr>
                        <a:t>isl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203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241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253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198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231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221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204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218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V.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+mn-lt"/>
                          <a:ea typeface="+mn-ea"/>
                        </a:rPr>
                        <a:t>Aigaio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219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198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217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 </a:t>
                      </a:r>
                      <a:r>
                        <a:rPr lang="el-GR" sz="1800">
                          <a:effectLst/>
                        </a:rPr>
                        <a:t>217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242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247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218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241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4866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N.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+mn-lt"/>
                          <a:ea typeface="+mn-ea"/>
                        </a:rPr>
                        <a:t>Aigaio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210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242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255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222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240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237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140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174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Kriti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204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195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210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211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254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240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178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226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Baleares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182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174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174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256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249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195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73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116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Canarias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208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164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183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253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269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260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149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181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Corse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150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181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175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202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199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175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138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Guadeloupe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256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166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223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256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254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196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200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Martinique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237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153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208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251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243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202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186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Reunion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257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165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227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264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265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225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211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Sicilia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258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259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265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248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241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274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220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230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Sardinia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224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203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234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246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228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261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192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204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Acores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240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240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238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259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225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226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215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207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Madeira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222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208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233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252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232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217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138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202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Aland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33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21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28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Cyprus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136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207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181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109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221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168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147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167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628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Malta</a:t>
                      </a:r>
                      <a:endParaRPr lang="en-US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175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199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163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240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77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194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195</a:t>
                      </a:r>
                      <a:endParaRPr lang="en-US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154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578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954</Words>
  <Application>Microsoft Office PowerPoint</Application>
  <PresentationFormat>Προβολή στην οθόνη (4:3)</PresentationFormat>
  <Paragraphs>254</Paragraphs>
  <Slides>15</Slides>
  <Notes>0</Notes>
  <HiddenSlides>0</HiddenSlides>
  <MMClips>0</MMClips>
  <ScaleCrop>false</ScaleCrop>
  <HeadingPairs>
    <vt:vector size="6" baseType="variant"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2</vt:i4>
      </vt:variant>
      <vt:variant>
        <vt:lpstr>Τίτλοι διαφανειών</vt:lpstr>
      </vt:variant>
      <vt:variant>
        <vt:i4>15</vt:i4>
      </vt:variant>
    </vt:vector>
  </HeadingPairs>
  <TitlesOfParts>
    <vt:vector size="18" baseType="lpstr">
      <vt:lpstr>Θέμα του Office</vt:lpstr>
      <vt:lpstr>Εικόνα bitmap</vt:lpstr>
      <vt:lpstr>Έγγραφο</vt:lpstr>
      <vt:lpstr> The islands’ case for the post -2020 cohesion policy</vt:lpstr>
      <vt:lpstr>Why islands are facing difficulties? (1)</vt:lpstr>
      <vt:lpstr>Why islands are facing difficulties? (2)</vt:lpstr>
      <vt:lpstr>What has changed recently ?</vt:lpstr>
      <vt:lpstr>Islands have a decreasing importance </vt:lpstr>
      <vt:lpstr>The consequences on insularity  </vt:lpstr>
      <vt:lpstr>Is there a solution?</vt:lpstr>
      <vt:lpstr>Islands’ strategy within a European perspective </vt:lpstr>
      <vt:lpstr>European Policies for Territorial Cohesion (1)</vt:lpstr>
      <vt:lpstr>European Policies for Territorial Cohesion (2)</vt:lpstr>
      <vt:lpstr>European Policies for Territorial Cohesion (3)</vt:lpstr>
      <vt:lpstr> Thank you for your attention</vt:lpstr>
      <vt:lpstr>GDP evolution in islands 1993-2014 (EU -100) </vt:lpstr>
      <vt:lpstr>Unemployment evolution 1993-2015 </vt:lpstr>
      <vt:lpstr>Ranking of Island regions to total EU regions*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Ioannis Spilanis</dc:creator>
  <cp:lastModifiedBy>Ioannis Spilanis</cp:lastModifiedBy>
  <cp:revision>33</cp:revision>
  <dcterms:created xsi:type="dcterms:W3CDTF">2016-11-06T21:43:23Z</dcterms:created>
  <dcterms:modified xsi:type="dcterms:W3CDTF">2017-03-09T06:56:50Z</dcterms:modified>
</cp:coreProperties>
</file>