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4" r:id="rId3"/>
    <p:sldId id="283" r:id="rId4"/>
    <p:sldId id="292" r:id="rId5"/>
    <p:sldId id="284" r:id="rId6"/>
    <p:sldId id="293" r:id="rId7"/>
    <p:sldId id="287" r:id="rId8"/>
    <p:sldId id="288" r:id="rId9"/>
    <p:sldId id="280"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51E3F"/>
    <a:srgbClr val="C2D9FB"/>
    <a:srgbClr val="0C4DA2"/>
    <a:srgbClr val="FFA600"/>
    <a:srgbClr val="76AEE5"/>
    <a:srgbClr val="76AEE0"/>
    <a:srgbClr val="0482B9"/>
    <a:srgbClr val="B1C8D5"/>
    <a:srgbClr val="CB4011"/>
    <a:srgbClr val="26262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469" autoAdjust="0"/>
  </p:normalViewPr>
  <p:slideViewPr>
    <p:cSldViewPr>
      <p:cViewPr varScale="1">
        <p:scale>
          <a:sx n="68" d="100"/>
          <a:sy n="68" d="100"/>
        </p:scale>
        <p:origin x="-246"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9E65C3-FAD9-47C6-9AF0-0202E16369F3}" type="datetimeFigureOut">
              <a:rPr lang="en-US" smtClean="0"/>
              <a:pPr/>
              <a:t>9/27/2016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9B873D-C714-4521-8BD0-031FE19B6C5D}" type="slidenum">
              <a:rPr lang="en-US" smtClean="0"/>
              <a:pPr/>
              <a:t>‹#›</a:t>
            </a:fld>
            <a:endParaRPr lang="en-US"/>
          </a:p>
        </p:txBody>
      </p:sp>
    </p:spTree>
    <p:extLst>
      <p:ext uri="{BB962C8B-B14F-4D97-AF65-F5344CB8AC3E}">
        <p14:creationId xmlns="" xmlns:p14="http://schemas.microsoft.com/office/powerpoint/2010/main" val="382530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ca-ES" dirty="0"/>
          </a:p>
        </p:txBody>
      </p:sp>
      <p:sp>
        <p:nvSpPr>
          <p:cNvPr id="4" name="Slide Number Placeholder 3"/>
          <p:cNvSpPr>
            <a:spLocks noGrp="1"/>
          </p:cNvSpPr>
          <p:nvPr>
            <p:ph type="sldNum" sz="quarter" idx="10"/>
          </p:nvPr>
        </p:nvSpPr>
        <p:spPr/>
        <p:txBody>
          <a:bodyPr/>
          <a:lstStyle/>
          <a:p>
            <a:fld id="{C59B873D-C714-4521-8BD0-031FE19B6C5D}"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457200" y="3581400"/>
            <a:ext cx="8458200" cy="1295400"/>
          </a:xfrm>
          <a:prstGeom prst="rect">
            <a:avLst/>
          </a:prstGeom>
          <a:solidFill>
            <a:srgbClr val="051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82B9"/>
              </a:solidFill>
            </a:endParaRPr>
          </a:p>
        </p:txBody>
      </p:sp>
      <p:sp>
        <p:nvSpPr>
          <p:cNvPr id="8" name="Rectangle 7"/>
          <p:cNvSpPr/>
          <p:nvPr userDrawn="1"/>
        </p:nvSpPr>
        <p:spPr>
          <a:xfrm>
            <a:off x="228600" y="5105400"/>
            <a:ext cx="8458200" cy="838200"/>
          </a:xfrm>
          <a:prstGeom prst="rect">
            <a:avLst/>
          </a:prstGeom>
          <a:solidFill>
            <a:srgbClr val="7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82B9"/>
              </a:solidFill>
            </a:endParaRPr>
          </a:p>
        </p:txBody>
      </p:sp>
      <p:sp>
        <p:nvSpPr>
          <p:cNvPr id="2" name="Title 1"/>
          <p:cNvSpPr>
            <a:spLocks noGrp="1"/>
          </p:cNvSpPr>
          <p:nvPr>
            <p:ph type="ctrTitle"/>
          </p:nvPr>
        </p:nvSpPr>
        <p:spPr>
          <a:xfrm>
            <a:off x="685799" y="3657600"/>
            <a:ext cx="7924801" cy="1165225"/>
          </a:xfrm>
        </p:spPr>
        <p:txBody>
          <a:bodyPr>
            <a:normAutofit/>
          </a:bodyPr>
          <a:lstStyle>
            <a:lvl1pPr algn="r">
              <a:defRPr sz="36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446714" y="5219700"/>
            <a:ext cx="8087686" cy="609600"/>
          </a:xfrm>
        </p:spPr>
        <p:txBody>
          <a:bodyPr>
            <a:normAutofit/>
          </a:bodyPr>
          <a:lstStyle>
            <a:lvl1pPr marL="0" indent="0" algn="l">
              <a:buNone/>
              <a:defRPr sz="2800">
                <a:solidFill>
                  <a:srgbClr val="051E3F"/>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452936" y="762000"/>
            <a:ext cx="2009527" cy="1905000"/>
          </a:xfrm>
          <a:prstGeom prst="rect">
            <a:avLst/>
          </a:prstGeom>
        </p:spPr>
      </p:pic>
      <p:sp>
        <p:nvSpPr>
          <p:cNvPr id="9" name="Rectangle 8"/>
          <p:cNvSpPr/>
          <p:nvPr userDrawn="1"/>
        </p:nvSpPr>
        <p:spPr>
          <a:xfrm>
            <a:off x="0" y="5105400"/>
            <a:ext cx="228600" cy="838200"/>
          </a:xfrm>
          <a:prstGeom prst="rect">
            <a:avLst/>
          </a:prstGeom>
          <a:solidFill>
            <a:srgbClr val="FF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8915400" y="3581400"/>
            <a:ext cx="228600" cy="1295400"/>
          </a:xfrm>
          <a:prstGeom prst="rect">
            <a:avLst/>
          </a:prstGeom>
          <a:solidFill>
            <a:srgbClr val="FF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69517959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670425"/>
            <a:ext cx="7772400" cy="1654175"/>
          </a:xfrm>
          <a:solidFill>
            <a:srgbClr val="051E3F"/>
          </a:solidFill>
        </p:spPr>
        <p:txBody>
          <a:bodyPr anchor="t">
            <a:normAutofit/>
          </a:bodyPr>
          <a:lstStyle>
            <a:lvl1pPr algn="l">
              <a:defRPr sz="4000" b="1" cap="all">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810000"/>
            <a:ext cx="7772400" cy="784225"/>
          </a:xfrm>
          <a:solidFill>
            <a:srgbClr val="C2D9FB"/>
          </a:solidFill>
        </p:spPr>
        <p:txBody>
          <a:bodyPr anchor="ctr"/>
          <a:lstStyle>
            <a:lvl1pPr marL="0" indent="0">
              <a:buNone/>
              <a:defRPr sz="2000">
                <a:solidFill>
                  <a:srgbClr val="051E3F"/>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Rectangle 6"/>
          <p:cNvSpPr/>
          <p:nvPr userDrawn="1"/>
        </p:nvSpPr>
        <p:spPr>
          <a:xfrm>
            <a:off x="720754" y="4594225"/>
            <a:ext cx="7772400" cy="76200"/>
          </a:xfrm>
          <a:prstGeom prst="rect">
            <a:avLst/>
          </a:prstGeom>
          <a:solidFill>
            <a:srgbClr val="FF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602190" y="1066800"/>
            <a:ext cx="2009527" cy="1905000"/>
          </a:xfrm>
          <a:prstGeom prst="rect">
            <a:avLst/>
          </a:prstGeom>
        </p:spPr>
      </p:pic>
    </p:spTree>
    <p:extLst>
      <p:ext uri="{BB962C8B-B14F-4D97-AF65-F5344CB8AC3E}">
        <p14:creationId xmlns="" xmlns:p14="http://schemas.microsoft.com/office/powerpoint/2010/main" val="8797586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Round Single Corner Rectangle 10"/>
          <p:cNvSpPr/>
          <p:nvPr userDrawn="1"/>
        </p:nvSpPr>
        <p:spPr>
          <a:xfrm>
            <a:off x="171101" y="228600"/>
            <a:ext cx="8988278" cy="838200"/>
          </a:xfrm>
          <a:prstGeom prst="round1Rect">
            <a:avLst>
              <a:gd name="adj" fmla="val 0"/>
            </a:avLst>
          </a:prstGeom>
          <a:solidFill>
            <a:srgbClr val="051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6400800"/>
            <a:ext cx="9159379" cy="457200"/>
          </a:xfrm>
          <a:prstGeom prst="rect">
            <a:avLst/>
          </a:prstGeom>
          <a:solidFill>
            <a:srgbClr val="C2D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82B9"/>
              </a:solidFill>
            </a:endParaRPr>
          </a:p>
        </p:txBody>
      </p:sp>
      <p:sp>
        <p:nvSpPr>
          <p:cNvPr id="2" name="Title 1"/>
          <p:cNvSpPr>
            <a:spLocks noGrp="1"/>
          </p:cNvSpPr>
          <p:nvPr>
            <p:ph type="title"/>
          </p:nvPr>
        </p:nvSpPr>
        <p:spPr>
          <a:xfrm>
            <a:off x="457200" y="228600"/>
            <a:ext cx="7315200" cy="792162"/>
          </a:xfrm>
        </p:spPr>
        <p:txBody>
          <a:bodyPr>
            <a:normAutofit/>
          </a:bodyPr>
          <a:lstStyle>
            <a:lvl1pPr algn="l">
              <a:defRPr sz="40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81000" y="1371600"/>
            <a:ext cx="8458200" cy="4800600"/>
          </a:xfrm>
        </p:spPr>
        <p:txBody>
          <a:bodyPr/>
          <a:lstStyle>
            <a:lvl1pPr>
              <a:defRPr>
                <a:solidFill>
                  <a:srgbClr val="051E3F"/>
                </a:solidFill>
                <a:latin typeface="Tahoma" panose="020B0604030504040204" pitchFamily="34" charset="0"/>
                <a:ea typeface="Tahoma" panose="020B0604030504040204" pitchFamily="34" charset="0"/>
                <a:cs typeface="Tahoma" panose="020B0604030504040204" pitchFamily="34" charset="0"/>
              </a:defRPr>
            </a:lvl1pPr>
            <a:lvl2pPr>
              <a:defRPr>
                <a:solidFill>
                  <a:srgbClr val="051E3F"/>
                </a:solidFill>
                <a:latin typeface="Tahoma" panose="020B0604030504040204" pitchFamily="34" charset="0"/>
                <a:ea typeface="Tahoma" panose="020B0604030504040204" pitchFamily="34" charset="0"/>
                <a:cs typeface="Tahoma" panose="020B0604030504040204" pitchFamily="34" charset="0"/>
              </a:defRPr>
            </a:lvl2pPr>
            <a:lvl3pPr>
              <a:defRPr>
                <a:solidFill>
                  <a:srgbClr val="051E3F"/>
                </a:solidFill>
                <a:latin typeface="Tahoma" panose="020B0604030504040204" pitchFamily="34" charset="0"/>
                <a:ea typeface="Tahoma" panose="020B0604030504040204" pitchFamily="34" charset="0"/>
                <a:cs typeface="Tahoma" panose="020B0604030504040204" pitchFamily="34" charset="0"/>
              </a:defRPr>
            </a:lvl3pPr>
            <a:lvl4pPr>
              <a:defRPr>
                <a:solidFill>
                  <a:srgbClr val="051E3F"/>
                </a:solidFill>
                <a:latin typeface="Tahoma" panose="020B0604030504040204" pitchFamily="34" charset="0"/>
                <a:ea typeface="Tahoma" panose="020B0604030504040204" pitchFamily="34" charset="0"/>
                <a:cs typeface="Tahoma" panose="020B0604030504040204" pitchFamily="34" charset="0"/>
              </a:defRPr>
            </a:lvl4pPr>
            <a:lvl5pPr>
              <a:defRPr>
                <a:solidFill>
                  <a:srgbClr val="051E3F"/>
                </a:solidFill>
                <a:latin typeface="Tahoma" panose="020B0604030504040204" pitchFamily="34" charset="0"/>
                <a:ea typeface="Tahoma" panose="020B0604030504040204" pitchFamily="34" charset="0"/>
                <a:cs typeface="Tahoma" panose="020B060403050404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416675"/>
            <a:ext cx="2133600" cy="365125"/>
          </a:xfrm>
        </p:spPr>
        <p:txBody>
          <a:bodyPr/>
          <a:lstStyle>
            <a:lvl1pPr>
              <a:defRPr>
                <a:solidFill>
                  <a:srgbClr val="051E3F"/>
                </a:solidFill>
              </a:defRPr>
            </a:lvl1pPr>
          </a:lstStyle>
          <a:p>
            <a:fld id="{6DE0B7DE-5D79-438D-96B6-0B55C72F089E}" type="datetimeFigureOut">
              <a:rPr lang="en-US" smtClean="0"/>
              <a:pPr/>
              <a:t>9/27/2016</a:t>
            </a:fld>
            <a:endParaRPr lang="en-US"/>
          </a:p>
        </p:txBody>
      </p:sp>
      <p:sp>
        <p:nvSpPr>
          <p:cNvPr id="5" name="Footer Placeholder 4"/>
          <p:cNvSpPr>
            <a:spLocks noGrp="1"/>
          </p:cNvSpPr>
          <p:nvPr>
            <p:ph type="ftr" sz="quarter" idx="11"/>
          </p:nvPr>
        </p:nvSpPr>
        <p:spPr>
          <a:xfrm>
            <a:off x="1905000" y="6416675"/>
            <a:ext cx="5715000" cy="365125"/>
          </a:xfrm>
        </p:spPr>
        <p:txBody>
          <a:bodyPr/>
          <a:lstStyle>
            <a:lvl1pPr>
              <a:defRPr>
                <a:solidFill>
                  <a:srgbClr val="051E3F"/>
                </a:solidFill>
              </a:defRPr>
            </a:lvl1pPr>
          </a:lstStyle>
          <a:p>
            <a:r>
              <a:rPr lang="en-US" i="1" dirty="0" smtClean="0"/>
              <a:t>Copyright © 2014 </a:t>
            </a:r>
            <a:r>
              <a:rPr lang="en-US" i="1" dirty="0" err="1" smtClean="0"/>
              <a:t>Stichting</a:t>
            </a:r>
            <a:r>
              <a:rPr lang="en-US" i="1" dirty="0" smtClean="0"/>
              <a:t> Zero Waste Europe, All rights reserved</a:t>
            </a:r>
            <a:endParaRPr lang="en-US" dirty="0"/>
          </a:p>
        </p:txBody>
      </p:sp>
      <p:sp>
        <p:nvSpPr>
          <p:cNvPr id="6" name="Slide Number Placeholder 5"/>
          <p:cNvSpPr>
            <a:spLocks noGrp="1"/>
          </p:cNvSpPr>
          <p:nvPr>
            <p:ph type="sldNum" sz="quarter" idx="12"/>
          </p:nvPr>
        </p:nvSpPr>
        <p:spPr>
          <a:xfrm>
            <a:off x="6553200" y="6416675"/>
            <a:ext cx="2133600" cy="365125"/>
          </a:xfrm>
        </p:spPr>
        <p:txBody>
          <a:bodyPr/>
          <a:lstStyle>
            <a:lvl1pPr>
              <a:defRPr>
                <a:solidFill>
                  <a:srgbClr val="051E3F"/>
                </a:solidFill>
              </a:defRPr>
            </a:lvl1pPr>
          </a:lstStyle>
          <a:p>
            <a:fld id="{C19D18B7-A665-4D64-991E-0C1DA11C2AB5}" type="slidenum">
              <a:rPr lang="en-US" smtClean="0"/>
              <a:pPr/>
              <a:t>‹#›</a:t>
            </a:fld>
            <a:endParaRPr lang="en-US" dirty="0"/>
          </a:p>
        </p:txBody>
      </p:sp>
      <p:sp>
        <p:nvSpPr>
          <p:cNvPr id="8" name="Rectangle 7"/>
          <p:cNvSpPr/>
          <p:nvPr userDrawn="1"/>
        </p:nvSpPr>
        <p:spPr>
          <a:xfrm>
            <a:off x="1" y="228600"/>
            <a:ext cx="171100" cy="838200"/>
          </a:xfrm>
          <a:prstGeom prst="rect">
            <a:avLst/>
          </a:prstGeom>
          <a:solidFill>
            <a:srgbClr val="FF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848600" y="114300"/>
            <a:ext cx="1077819" cy="1066800"/>
          </a:xfrm>
          <a:prstGeom prst="rect">
            <a:avLst/>
          </a:prstGeom>
        </p:spPr>
      </p:pic>
    </p:spTree>
    <p:extLst>
      <p:ext uri="{BB962C8B-B14F-4D97-AF65-F5344CB8AC3E}">
        <p14:creationId xmlns="" xmlns:p14="http://schemas.microsoft.com/office/powerpoint/2010/main" val="13792418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11" name="Round Single Corner Rectangle 10"/>
          <p:cNvSpPr/>
          <p:nvPr userDrawn="1"/>
        </p:nvSpPr>
        <p:spPr>
          <a:xfrm>
            <a:off x="171101" y="228600"/>
            <a:ext cx="8988278" cy="838200"/>
          </a:xfrm>
          <a:prstGeom prst="round1Rect">
            <a:avLst>
              <a:gd name="adj" fmla="val 0"/>
            </a:avLst>
          </a:prstGeom>
          <a:solidFill>
            <a:srgbClr val="76AE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6400800"/>
            <a:ext cx="9159379" cy="457200"/>
          </a:xfrm>
          <a:prstGeom prst="rect">
            <a:avLst/>
          </a:prstGeom>
          <a:solidFill>
            <a:srgbClr val="C2D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82B9"/>
              </a:solidFill>
            </a:endParaRPr>
          </a:p>
        </p:txBody>
      </p:sp>
      <p:sp>
        <p:nvSpPr>
          <p:cNvPr id="2" name="Title 1"/>
          <p:cNvSpPr>
            <a:spLocks noGrp="1"/>
          </p:cNvSpPr>
          <p:nvPr>
            <p:ph type="title"/>
          </p:nvPr>
        </p:nvSpPr>
        <p:spPr>
          <a:xfrm>
            <a:off x="304800" y="228600"/>
            <a:ext cx="7315200" cy="792162"/>
          </a:xfrm>
        </p:spPr>
        <p:txBody>
          <a:bodyPr>
            <a:normAutofit/>
          </a:bodyPr>
          <a:lstStyle>
            <a:lvl1pPr algn="l">
              <a:defRPr sz="4000">
                <a:solidFill>
                  <a:srgbClr val="051E3F"/>
                </a:solidFill>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265237"/>
            <a:ext cx="8515699" cy="4830763"/>
          </a:xfrm>
        </p:spPr>
        <p:txBody>
          <a:bodyPr/>
          <a:lstStyle>
            <a:lvl1pPr>
              <a:defRPr>
                <a:solidFill>
                  <a:srgbClr val="051E3F"/>
                </a:solidFill>
                <a:latin typeface="Tahoma" panose="020B0604030504040204" pitchFamily="34" charset="0"/>
                <a:ea typeface="Tahoma" panose="020B0604030504040204" pitchFamily="34" charset="0"/>
                <a:cs typeface="Tahoma" panose="020B0604030504040204" pitchFamily="34" charset="0"/>
              </a:defRPr>
            </a:lvl1pPr>
            <a:lvl2pPr>
              <a:defRPr>
                <a:solidFill>
                  <a:srgbClr val="051E3F"/>
                </a:solidFill>
                <a:latin typeface="Tahoma" panose="020B0604030504040204" pitchFamily="34" charset="0"/>
                <a:ea typeface="Tahoma" panose="020B0604030504040204" pitchFamily="34" charset="0"/>
                <a:cs typeface="Tahoma" panose="020B0604030504040204" pitchFamily="34" charset="0"/>
              </a:defRPr>
            </a:lvl2pPr>
            <a:lvl3pPr>
              <a:defRPr>
                <a:solidFill>
                  <a:srgbClr val="051E3F"/>
                </a:solidFill>
                <a:latin typeface="Tahoma" panose="020B0604030504040204" pitchFamily="34" charset="0"/>
                <a:ea typeface="Tahoma" panose="020B0604030504040204" pitchFamily="34" charset="0"/>
                <a:cs typeface="Tahoma" panose="020B0604030504040204" pitchFamily="34" charset="0"/>
              </a:defRPr>
            </a:lvl3pPr>
            <a:lvl4pPr>
              <a:defRPr>
                <a:solidFill>
                  <a:srgbClr val="051E3F"/>
                </a:solidFill>
                <a:latin typeface="Tahoma" panose="020B0604030504040204" pitchFamily="34" charset="0"/>
                <a:ea typeface="Tahoma" panose="020B0604030504040204" pitchFamily="34" charset="0"/>
                <a:cs typeface="Tahoma" panose="020B0604030504040204" pitchFamily="34" charset="0"/>
              </a:defRPr>
            </a:lvl4pPr>
            <a:lvl5pPr>
              <a:defRPr>
                <a:solidFill>
                  <a:srgbClr val="051E3F"/>
                </a:solidFill>
                <a:latin typeface="Tahoma" panose="020B0604030504040204" pitchFamily="34" charset="0"/>
                <a:ea typeface="Tahoma" panose="020B0604030504040204" pitchFamily="34" charset="0"/>
                <a:cs typeface="Tahoma" panose="020B060403050404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416675"/>
            <a:ext cx="2133600" cy="365125"/>
          </a:xfrm>
        </p:spPr>
        <p:txBody>
          <a:bodyPr/>
          <a:lstStyle>
            <a:lvl1pPr>
              <a:defRPr>
                <a:solidFill>
                  <a:srgbClr val="051E3F"/>
                </a:solidFill>
              </a:defRPr>
            </a:lvl1pPr>
          </a:lstStyle>
          <a:p>
            <a:fld id="{6DE0B7DE-5D79-438D-96B6-0B55C72F089E}" type="datetimeFigureOut">
              <a:rPr lang="en-US" smtClean="0"/>
              <a:pPr/>
              <a:t>9/27/2016</a:t>
            </a:fld>
            <a:endParaRPr lang="en-US"/>
          </a:p>
        </p:txBody>
      </p:sp>
      <p:sp>
        <p:nvSpPr>
          <p:cNvPr id="5" name="Footer Placeholder 4"/>
          <p:cNvSpPr>
            <a:spLocks noGrp="1"/>
          </p:cNvSpPr>
          <p:nvPr>
            <p:ph type="ftr" sz="quarter" idx="11"/>
          </p:nvPr>
        </p:nvSpPr>
        <p:spPr>
          <a:xfrm>
            <a:off x="1905000" y="6416675"/>
            <a:ext cx="5715000" cy="365125"/>
          </a:xfrm>
        </p:spPr>
        <p:txBody>
          <a:bodyPr/>
          <a:lstStyle>
            <a:lvl1pPr>
              <a:defRPr>
                <a:solidFill>
                  <a:srgbClr val="051E3F"/>
                </a:solidFill>
              </a:defRPr>
            </a:lvl1pPr>
          </a:lstStyle>
          <a:p>
            <a:r>
              <a:rPr lang="en-US" i="1" dirty="0" smtClean="0"/>
              <a:t>Copyright © 2014 </a:t>
            </a:r>
            <a:r>
              <a:rPr lang="en-US" i="1" dirty="0" err="1" smtClean="0"/>
              <a:t>Stichting</a:t>
            </a:r>
            <a:r>
              <a:rPr lang="en-US" i="1" dirty="0" smtClean="0"/>
              <a:t> Zero Waste Europe, All rights reserved</a:t>
            </a:r>
            <a:endParaRPr lang="en-US" dirty="0"/>
          </a:p>
        </p:txBody>
      </p:sp>
      <p:sp>
        <p:nvSpPr>
          <p:cNvPr id="6" name="Slide Number Placeholder 5"/>
          <p:cNvSpPr>
            <a:spLocks noGrp="1"/>
          </p:cNvSpPr>
          <p:nvPr>
            <p:ph type="sldNum" sz="quarter" idx="12"/>
          </p:nvPr>
        </p:nvSpPr>
        <p:spPr>
          <a:xfrm>
            <a:off x="6553200" y="6416675"/>
            <a:ext cx="2133600" cy="365125"/>
          </a:xfrm>
        </p:spPr>
        <p:txBody>
          <a:bodyPr/>
          <a:lstStyle>
            <a:lvl1pPr>
              <a:defRPr>
                <a:solidFill>
                  <a:srgbClr val="051E3F"/>
                </a:solidFill>
              </a:defRPr>
            </a:lvl1pPr>
          </a:lstStyle>
          <a:p>
            <a:fld id="{C19D18B7-A665-4D64-991E-0C1DA11C2AB5}" type="slidenum">
              <a:rPr lang="en-US" smtClean="0"/>
              <a:pPr/>
              <a:t>‹#›</a:t>
            </a:fld>
            <a:endParaRPr lang="en-US" dirty="0"/>
          </a:p>
        </p:txBody>
      </p:sp>
      <p:sp>
        <p:nvSpPr>
          <p:cNvPr id="8" name="Rectangle 7"/>
          <p:cNvSpPr/>
          <p:nvPr userDrawn="1"/>
        </p:nvSpPr>
        <p:spPr>
          <a:xfrm>
            <a:off x="1" y="228600"/>
            <a:ext cx="171100" cy="838200"/>
          </a:xfrm>
          <a:prstGeom prst="rect">
            <a:avLst/>
          </a:prstGeom>
          <a:solidFill>
            <a:srgbClr val="FF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848600" y="114300"/>
            <a:ext cx="1077819" cy="1066800"/>
          </a:xfrm>
          <a:prstGeom prst="rect">
            <a:avLst/>
          </a:prstGeom>
        </p:spPr>
      </p:pic>
    </p:spTree>
    <p:extLst>
      <p:ext uri="{BB962C8B-B14F-4D97-AF65-F5344CB8AC3E}">
        <p14:creationId xmlns="" xmlns:p14="http://schemas.microsoft.com/office/powerpoint/2010/main" val="4193698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11" name="Round Single Corner Rectangle 10"/>
          <p:cNvSpPr/>
          <p:nvPr userDrawn="1"/>
        </p:nvSpPr>
        <p:spPr>
          <a:xfrm>
            <a:off x="171101" y="228600"/>
            <a:ext cx="8972899" cy="838200"/>
          </a:xfrm>
          <a:prstGeom prst="round1Rect">
            <a:avLst>
              <a:gd name="adj" fmla="val 0"/>
            </a:avLst>
          </a:prstGeom>
          <a:solidFill>
            <a:srgbClr val="C2D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6400800"/>
            <a:ext cx="9159379" cy="457200"/>
          </a:xfrm>
          <a:prstGeom prst="rect">
            <a:avLst/>
          </a:prstGeom>
          <a:solidFill>
            <a:srgbClr val="C2D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82B9"/>
              </a:solidFill>
            </a:endParaRPr>
          </a:p>
        </p:txBody>
      </p:sp>
      <p:sp>
        <p:nvSpPr>
          <p:cNvPr id="2" name="Title 1"/>
          <p:cNvSpPr>
            <a:spLocks noGrp="1"/>
          </p:cNvSpPr>
          <p:nvPr>
            <p:ph type="title"/>
          </p:nvPr>
        </p:nvSpPr>
        <p:spPr>
          <a:xfrm>
            <a:off x="304800" y="274638"/>
            <a:ext cx="7391400" cy="792162"/>
          </a:xfrm>
        </p:spPr>
        <p:txBody>
          <a:bodyPr>
            <a:normAutofit/>
          </a:bodyPr>
          <a:lstStyle>
            <a:lvl1pPr algn="l">
              <a:defRPr sz="4000">
                <a:solidFill>
                  <a:srgbClr val="051E3F"/>
                </a:solidFill>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599" y="1295400"/>
            <a:ext cx="8697819" cy="4830763"/>
          </a:xfrm>
        </p:spPr>
        <p:txBody>
          <a:bodyPr/>
          <a:lstStyle>
            <a:lvl1pPr>
              <a:defRPr>
                <a:solidFill>
                  <a:srgbClr val="051E3F"/>
                </a:solidFill>
                <a:latin typeface="Tahoma" panose="020B0604030504040204" pitchFamily="34" charset="0"/>
                <a:ea typeface="Tahoma" panose="020B0604030504040204" pitchFamily="34" charset="0"/>
                <a:cs typeface="Tahoma" panose="020B0604030504040204" pitchFamily="34" charset="0"/>
              </a:defRPr>
            </a:lvl1pPr>
            <a:lvl2pPr>
              <a:defRPr>
                <a:solidFill>
                  <a:srgbClr val="051E3F"/>
                </a:solidFill>
                <a:latin typeface="Tahoma" panose="020B0604030504040204" pitchFamily="34" charset="0"/>
                <a:ea typeface="Tahoma" panose="020B0604030504040204" pitchFamily="34" charset="0"/>
                <a:cs typeface="Tahoma" panose="020B0604030504040204" pitchFamily="34" charset="0"/>
              </a:defRPr>
            </a:lvl2pPr>
            <a:lvl3pPr>
              <a:defRPr>
                <a:solidFill>
                  <a:srgbClr val="051E3F"/>
                </a:solidFill>
                <a:latin typeface="Tahoma" panose="020B0604030504040204" pitchFamily="34" charset="0"/>
                <a:ea typeface="Tahoma" panose="020B0604030504040204" pitchFamily="34" charset="0"/>
                <a:cs typeface="Tahoma" panose="020B0604030504040204" pitchFamily="34" charset="0"/>
              </a:defRPr>
            </a:lvl3pPr>
            <a:lvl4pPr>
              <a:defRPr>
                <a:solidFill>
                  <a:srgbClr val="051E3F"/>
                </a:solidFill>
                <a:latin typeface="Tahoma" panose="020B0604030504040204" pitchFamily="34" charset="0"/>
                <a:ea typeface="Tahoma" panose="020B0604030504040204" pitchFamily="34" charset="0"/>
                <a:cs typeface="Tahoma" panose="020B0604030504040204" pitchFamily="34" charset="0"/>
              </a:defRPr>
            </a:lvl4pPr>
            <a:lvl5pPr>
              <a:defRPr>
                <a:solidFill>
                  <a:srgbClr val="051E3F"/>
                </a:solidFill>
                <a:latin typeface="Tahoma" panose="020B0604030504040204" pitchFamily="34" charset="0"/>
                <a:ea typeface="Tahoma" panose="020B0604030504040204" pitchFamily="34" charset="0"/>
                <a:cs typeface="Tahoma" panose="020B060403050404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416675"/>
            <a:ext cx="2133600" cy="365125"/>
          </a:xfrm>
        </p:spPr>
        <p:txBody>
          <a:bodyPr/>
          <a:lstStyle>
            <a:lvl1pPr>
              <a:defRPr>
                <a:solidFill>
                  <a:srgbClr val="051E3F"/>
                </a:solidFill>
              </a:defRPr>
            </a:lvl1pPr>
          </a:lstStyle>
          <a:p>
            <a:fld id="{6DE0B7DE-5D79-438D-96B6-0B55C72F089E}" type="datetimeFigureOut">
              <a:rPr lang="en-US" smtClean="0"/>
              <a:pPr/>
              <a:t>9/27/2016</a:t>
            </a:fld>
            <a:endParaRPr lang="en-US"/>
          </a:p>
        </p:txBody>
      </p:sp>
      <p:sp>
        <p:nvSpPr>
          <p:cNvPr id="5" name="Footer Placeholder 4"/>
          <p:cNvSpPr>
            <a:spLocks noGrp="1"/>
          </p:cNvSpPr>
          <p:nvPr>
            <p:ph type="ftr" sz="quarter" idx="11"/>
          </p:nvPr>
        </p:nvSpPr>
        <p:spPr>
          <a:xfrm>
            <a:off x="1905000" y="6416675"/>
            <a:ext cx="5715000" cy="365125"/>
          </a:xfrm>
        </p:spPr>
        <p:txBody>
          <a:bodyPr/>
          <a:lstStyle>
            <a:lvl1pPr>
              <a:defRPr>
                <a:solidFill>
                  <a:srgbClr val="051E3F"/>
                </a:solidFill>
              </a:defRPr>
            </a:lvl1pPr>
          </a:lstStyle>
          <a:p>
            <a:r>
              <a:rPr lang="en-US" i="1" dirty="0" smtClean="0"/>
              <a:t>Copyright © 2014 </a:t>
            </a:r>
            <a:r>
              <a:rPr lang="en-US" i="1" dirty="0" err="1" smtClean="0"/>
              <a:t>Stichting</a:t>
            </a:r>
            <a:r>
              <a:rPr lang="en-US" i="1" dirty="0" smtClean="0"/>
              <a:t> Zero Waste Europe, All rights reserved</a:t>
            </a:r>
            <a:endParaRPr lang="en-US" dirty="0"/>
          </a:p>
        </p:txBody>
      </p:sp>
      <p:sp>
        <p:nvSpPr>
          <p:cNvPr id="6" name="Slide Number Placeholder 5"/>
          <p:cNvSpPr>
            <a:spLocks noGrp="1"/>
          </p:cNvSpPr>
          <p:nvPr>
            <p:ph type="sldNum" sz="quarter" idx="12"/>
          </p:nvPr>
        </p:nvSpPr>
        <p:spPr>
          <a:xfrm>
            <a:off x="6553200" y="6416675"/>
            <a:ext cx="2133600" cy="365125"/>
          </a:xfrm>
        </p:spPr>
        <p:txBody>
          <a:bodyPr/>
          <a:lstStyle>
            <a:lvl1pPr>
              <a:defRPr>
                <a:solidFill>
                  <a:srgbClr val="051E3F"/>
                </a:solidFill>
              </a:defRPr>
            </a:lvl1pPr>
          </a:lstStyle>
          <a:p>
            <a:fld id="{C19D18B7-A665-4D64-991E-0C1DA11C2AB5}" type="slidenum">
              <a:rPr lang="en-US" smtClean="0"/>
              <a:pPr/>
              <a:t>‹#›</a:t>
            </a:fld>
            <a:endParaRPr lang="en-US" dirty="0"/>
          </a:p>
        </p:txBody>
      </p:sp>
      <p:sp>
        <p:nvSpPr>
          <p:cNvPr id="8" name="Rectangle 7"/>
          <p:cNvSpPr/>
          <p:nvPr userDrawn="1"/>
        </p:nvSpPr>
        <p:spPr>
          <a:xfrm>
            <a:off x="1" y="228600"/>
            <a:ext cx="171100" cy="838200"/>
          </a:xfrm>
          <a:prstGeom prst="rect">
            <a:avLst/>
          </a:prstGeom>
          <a:solidFill>
            <a:srgbClr val="FF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848600" y="114300"/>
            <a:ext cx="1077819" cy="1066800"/>
          </a:xfrm>
          <a:prstGeom prst="rect">
            <a:avLst/>
          </a:prstGeom>
        </p:spPr>
      </p:pic>
    </p:spTree>
    <p:extLst>
      <p:ext uri="{BB962C8B-B14F-4D97-AF65-F5344CB8AC3E}">
        <p14:creationId xmlns="" xmlns:p14="http://schemas.microsoft.com/office/powerpoint/2010/main" val="41667943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2" name="Round Single Corner Rectangle 11"/>
          <p:cNvSpPr/>
          <p:nvPr userDrawn="1"/>
        </p:nvSpPr>
        <p:spPr>
          <a:xfrm>
            <a:off x="171101" y="228600"/>
            <a:ext cx="8972899" cy="838200"/>
          </a:xfrm>
          <a:prstGeom prst="round1Rect">
            <a:avLst>
              <a:gd name="adj" fmla="val 0"/>
            </a:avLst>
          </a:prstGeom>
          <a:solidFill>
            <a:srgbClr val="0C4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4800" y="274638"/>
            <a:ext cx="7467600" cy="715962"/>
          </a:xfrm>
        </p:spPr>
        <p:txBody>
          <a:bodyPr>
            <a:normAutofit/>
          </a:bodyPr>
          <a:lstStyle>
            <a:lvl1pPr algn="l">
              <a:defRPr sz="40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371600"/>
            <a:ext cx="4038600" cy="4754563"/>
          </a:xfrm>
        </p:spPr>
        <p:txBody>
          <a:bodyPr/>
          <a:lstStyle>
            <a:lvl1pPr>
              <a:defRPr sz="2800">
                <a:solidFill>
                  <a:srgbClr val="051E3F"/>
                </a:solidFill>
                <a:latin typeface="Tahoma" panose="020B0604030504040204" pitchFamily="34" charset="0"/>
                <a:ea typeface="Tahoma" panose="020B0604030504040204" pitchFamily="34" charset="0"/>
                <a:cs typeface="Tahoma" panose="020B0604030504040204" pitchFamily="34" charset="0"/>
              </a:defRPr>
            </a:lvl1pPr>
            <a:lvl2pPr>
              <a:defRPr sz="2400">
                <a:solidFill>
                  <a:srgbClr val="051E3F"/>
                </a:solidFill>
                <a:latin typeface="Tahoma" panose="020B0604030504040204" pitchFamily="34" charset="0"/>
                <a:ea typeface="Tahoma" panose="020B0604030504040204" pitchFamily="34" charset="0"/>
                <a:cs typeface="Tahoma" panose="020B0604030504040204" pitchFamily="34" charset="0"/>
              </a:defRPr>
            </a:lvl2pPr>
            <a:lvl3pPr>
              <a:defRPr sz="2000">
                <a:solidFill>
                  <a:srgbClr val="051E3F"/>
                </a:solidFill>
                <a:latin typeface="Tahoma" panose="020B0604030504040204" pitchFamily="34" charset="0"/>
                <a:ea typeface="Tahoma" panose="020B0604030504040204" pitchFamily="34" charset="0"/>
                <a:cs typeface="Tahoma" panose="020B0604030504040204" pitchFamily="34" charset="0"/>
              </a:defRPr>
            </a:lvl3pPr>
            <a:lvl4pPr>
              <a:defRPr sz="1800">
                <a:solidFill>
                  <a:srgbClr val="051E3F"/>
                </a:solidFill>
                <a:latin typeface="Tahoma" panose="020B0604030504040204" pitchFamily="34" charset="0"/>
                <a:ea typeface="Tahoma" panose="020B0604030504040204" pitchFamily="34" charset="0"/>
                <a:cs typeface="Tahoma" panose="020B0604030504040204" pitchFamily="34" charset="0"/>
              </a:defRPr>
            </a:lvl4pPr>
            <a:lvl5pPr>
              <a:defRPr sz="1800">
                <a:solidFill>
                  <a:srgbClr val="051E3F"/>
                </a:solidFill>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lstStyle>
            <a:lvl1pPr>
              <a:defRPr sz="2800">
                <a:solidFill>
                  <a:srgbClr val="051E3F"/>
                </a:solidFill>
                <a:latin typeface="Tahoma" panose="020B0604030504040204" pitchFamily="34" charset="0"/>
                <a:ea typeface="Tahoma" panose="020B0604030504040204" pitchFamily="34" charset="0"/>
                <a:cs typeface="Tahoma" panose="020B0604030504040204" pitchFamily="34" charset="0"/>
              </a:defRPr>
            </a:lvl1pPr>
            <a:lvl2pPr>
              <a:defRPr sz="2400">
                <a:solidFill>
                  <a:srgbClr val="051E3F"/>
                </a:solidFill>
                <a:latin typeface="Tahoma" panose="020B0604030504040204" pitchFamily="34" charset="0"/>
                <a:ea typeface="Tahoma" panose="020B0604030504040204" pitchFamily="34" charset="0"/>
                <a:cs typeface="Tahoma" panose="020B0604030504040204" pitchFamily="34" charset="0"/>
              </a:defRPr>
            </a:lvl2pPr>
            <a:lvl3pPr>
              <a:defRPr sz="2000">
                <a:solidFill>
                  <a:srgbClr val="051E3F"/>
                </a:solidFill>
                <a:latin typeface="Tahoma" panose="020B0604030504040204" pitchFamily="34" charset="0"/>
                <a:ea typeface="Tahoma" panose="020B0604030504040204" pitchFamily="34" charset="0"/>
                <a:cs typeface="Tahoma" panose="020B0604030504040204" pitchFamily="34" charset="0"/>
              </a:defRPr>
            </a:lvl3pPr>
            <a:lvl4pPr>
              <a:defRPr sz="1800">
                <a:solidFill>
                  <a:srgbClr val="051E3F"/>
                </a:solidFill>
                <a:latin typeface="Tahoma" panose="020B0604030504040204" pitchFamily="34" charset="0"/>
                <a:ea typeface="Tahoma" panose="020B0604030504040204" pitchFamily="34" charset="0"/>
                <a:cs typeface="Tahoma" panose="020B0604030504040204" pitchFamily="34" charset="0"/>
              </a:defRPr>
            </a:lvl4pPr>
            <a:lvl5pPr>
              <a:defRPr sz="1800">
                <a:solidFill>
                  <a:srgbClr val="051E3F"/>
                </a:solidFill>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E0B7DE-5D79-438D-96B6-0B55C72F089E}" type="datetimeFigureOut">
              <a:rPr lang="en-US" smtClean="0"/>
              <a:pPr/>
              <a:t>9/27/2016</a:t>
            </a:fld>
            <a:endParaRPr lang="en-US"/>
          </a:p>
        </p:txBody>
      </p:sp>
      <p:sp>
        <p:nvSpPr>
          <p:cNvPr id="6" name="Footer Placeholder 5"/>
          <p:cNvSpPr>
            <a:spLocks noGrp="1"/>
          </p:cNvSpPr>
          <p:nvPr>
            <p:ph type="ftr" sz="quarter" idx="11"/>
          </p:nvPr>
        </p:nvSpPr>
        <p:spPr>
          <a:xfrm>
            <a:off x="2057400" y="6356350"/>
            <a:ext cx="4724400" cy="365125"/>
          </a:xfrm>
        </p:spPr>
        <p:txBody>
          <a:bodyPr/>
          <a:lstStyle>
            <a:lvl1pPr>
              <a:defRPr>
                <a:solidFill>
                  <a:srgbClr val="051E3F"/>
                </a:solidFill>
              </a:defRPr>
            </a:lvl1pPr>
          </a:lstStyle>
          <a:p>
            <a:r>
              <a:rPr lang="en-US" i="1" dirty="0" smtClean="0"/>
              <a:t>Copyright © 2014 </a:t>
            </a:r>
            <a:r>
              <a:rPr lang="en-US" i="1" dirty="0" err="1" smtClean="0"/>
              <a:t>Stichting</a:t>
            </a:r>
            <a:r>
              <a:rPr lang="en-US" i="1" dirty="0" smtClean="0"/>
              <a:t> Zero Waste Europe, All rights reserved</a:t>
            </a:r>
            <a:endParaRPr lang="en-US" dirty="0" smtClean="0"/>
          </a:p>
        </p:txBody>
      </p:sp>
      <p:sp>
        <p:nvSpPr>
          <p:cNvPr id="7" name="Slide Number Placeholder 6"/>
          <p:cNvSpPr>
            <a:spLocks noGrp="1"/>
          </p:cNvSpPr>
          <p:nvPr>
            <p:ph type="sldNum" sz="quarter" idx="12"/>
          </p:nvPr>
        </p:nvSpPr>
        <p:spPr/>
        <p:txBody>
          <a:bodyPr/>
          <a:lstStyle/>
          <a:p>
            <a:fld id="{C19D18B7-A665-4D64-991E-0C1DA11C2AB5}" type="slidenum">
              <a:rPr lang="en-US" smtClean="0"/>
              <a:pPr/>
              <a:t>‹#›</a:t>
            </a:fld>
            <a:endParaRPr lang="en-US"/>
          </a:p>
        </p:txBody>
      </p:sp>
      <p:pic>
        <p:nvPicPr>
          <p:cNvPr id="11" name="Picture 10"/>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848600" y="114300"/>
            <a:ext cx="1077819" cy="1066800"/>
          </a:xfrm>
          <a:prstGeom prst="rect">
            <a:avLst/>
          </a:prstGeom>
        </p:spPr>
      </p:pic>
      <p:sp>
        <p:nvSpPr>
          <p:cNvPr id="13" name="Rectangle 12"/>
          <p:cNvSpPr/>
          <p:nvPr userDrawn="1"/>
        </p:nvSpPr>
        <p:spPr>
          <a:xfrm>
            <a:off x="1" y="228600"/>
            <a:ext cx="171100" cy="838200"/>
          </a:xfrm>
          <a:prstGeom prst="rect">
            <a:avLst/>
          </a:prstGeom>
          <a:solidFill>
            <a:srgbClr val="FF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6637572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p:nvPr userDrawn="1"/>
        </p:nvSpPr>
        <p:spPr>
          <a:xfrm>
            <a:off x="457200" y="1437663"/>
            <a:ext cx="3048000" cy="4724400"/>
          </a:xfrm>
          <a:prstGeom prst="rect">
            <a:avLst/>
          </a:prstGeom>
          <a:solidFill>
            <a:srgbClr val="C2D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457200" y="294663"/>
            <a:ext cx="3048000" cy="1143000"/>
          </a:xfrm>
          <a:prstGeom prst="rect">
            <a:avLst/>
          </a:prstGeom>
          <a:solidFill>
            <a:srgbClr val="051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2753" y="381000"/>
            <a:ext cx="2932113" cy="933450"/>
          </a:xfrm>
        </p:spPr>
        <p:txBody>
          <a:bodyPr anchor="b"/>
          <a:lstStyle>
            <a:lvl1pPr algn="l">
              <a:defRPr sz="20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4349750" cy="5853113"/>
          </a:xfrm>
        </p:spPr>
        <p:txBody>
          <a:bodyPr/>
          <a:lstStyle>
            <a:lvl1pPr>
              <a:defRPr sz="3200">
                <a:solidFill>
                  <a:srgbClr val="051E3F"/>
                </a:solidFill>
                <a:latin typeface="Tahoma" panose="020B0604030504040204" pitchFamily="34" charset="0"/>
                <a:ea typeface="Tahoma" panose="020B0604030504040204" pitchFamily="34" charset="0"/>
                <a:cs typeface="Tahoma" panose="020B0604030504040204" pitchFamily="34" charset="0"/>
              </a:defRPr>
            </a:lvl1pPr>
            <a:lvl2pPr>
              <a:defRPr sz="2800">
                <a:solidFill>
                  <a:srgbClr val="051E3F"/>
                </a:solidFill>
                <a:latin typeface="Tahoma" panose="020B0604030504040204" pitchFamily="34" charset="0"/>
                <a:ea typeface="Tahoma" panose="020B0604030504040204" pitchFamily="34" charset="0"/>
                <a:cs typeface="Tahoma" panose="020B0604030504040204" pitchFamily="34" charset="0"/>
              </a:defRPr>
            </a:lvl2pPr>
            <a:lvl3pPr>
              <a:defRPr sz="2400">
                <a:solidFill>
                  <a:srgbClr val="051E3F"/>
                </a:solidFill>
                <a:latin typeface="Tahoma" panose="020B0604030504040204" pitchFamily="34" charset="0"/>
                <a:ea typeface="Tahoma" panose="020B0604030504040204" pitchFamily="34" charset="0"/>
                <a:cs typeface="Tahoma" panose="020B0604030504040204" pitchFamily="34" charset="0"/>
              </a:defRPr>
            </a:lvl3pPr>
            <a:lvl4pPr>
              <a:defRPr sz="2000">
                <a:solidFill>
                  <a:srgbClr val="051E3F"/>
                </a:solidFill>
                <a:latin typeface="Tahoma" panose="020B0604030504040204" pitchFamily="34" charset="0"/>
                <a:ea typeface="Tahoma" panose="020B0604030504040204" pitchFamily="34" charset="0"/>
                <a:cs typeface="Tahoma" panose="020B0604030504040204" pitchFamily="34" charset="0"/>
              </a:defRPr>
            </a:lvl4pPr>
            <a:lvl5pPr>
              <a:defRPr sz="2000">
                <a:solidFill>
                  <a:srgbClr val="051E3F"/>
                </a:solidFill>
                <a:latin typeface="Tahoma" panose="020B0604030504040204" pitchFamily="34" charset="0"/>
                <a:ea typeface="Tahoma" panose="020B0604030504040204" pitchFamily="34" charset="0"/>
                <a:cs typeface="Tahoma" panose="020B0604030504040204"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524000"/>
            <a:ext cx="3008313" cy="4602163"/>
          </a:xfrm>
        </p:spPr>
        <p:txBody>
          <a:bodyPr/>
          <a:lstStyle>
            <a:lvl1pPr marL="0" indent="0">
              <a:buNone/>
              <a:defRPr sz="1400">
                <a:solidFill>
                  <a:srgbClr val="051E3F"/>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E0B7DE-5D79-438D-96B6-0B55C72F089E}" type="datetimeFigureOut">
              <a:rPr lang="en-US" smtClean="0"/>
              <a:pPr/>
              <a:t>9/27/2016</a:t>
            </a:fld>
            <a:endParaRPr lang="en-US"/>
          </a:p>
        </p:txBody>
      </p:sp>
      <p:sp>
        <p:nvSpPr>
          <p:cNvPr id="6" name="Footer Placeholder 5"/>
          <p:cNvSpPr>
            <a:spLocks noGrp="1"/>
          </p:cNvSpPr>
          <p:nvPr>
            <p:ph type="ftr" sz="quarter" idx="11"/>
          </p:nvPr>
        </p:nvSpPr>
        <p:spPr>
          <a:xfrm>
            <a:off x="2133600" y="6356350"/>
            <a:ext cx="5105400" cy="365125"/>
          </a:xfrm>
        </p:spPr>
        <p:txBody>
          <a:bodyPr/>
          <a:lstStyle>
            <a:lvl1pPr>
              <a:defRPr>
                <a:solidFill>
                  <a:srgbClr val="051E3F"/>
                </a:solidFill>
              </a:defRPr>
            </a:lvl1pPr>
          </a:lstStyle>
          <a:p>
            <a:r>
              <a:rPr lang="en-US" i="1" smtClean="0"/>
              <a:t>Copyright © 2014 Stichting Zero Waste Europe, All rights reserved</a:t>
            </a:r>
            <a:endParaRPr lang="en-US" dirty="0" smtClean="0"/>
          </a:p>
        </p:txBody>
      </p:sp>
      <p:sp>
        <p:nvSpPr>
          <p:cNvPr id="7" name="Slide Number Placeholder 6"/>
          <p:cNvSpPr>
            <a:spLocks noGrp="1"/>
          </p:cNvSpPr>
          <p:nvPr>
            <p:ph type="sldNum" sz="quarter" idx="12"/>
          </p:nvPr>
        </p:nvSpPr>
        <p:spPr/>
        <p:txBody>
          <a:bodyPr/>
          <a:lstStyle/>
          <a:p>
            <a:fld id="{C19D18B7-A665-4D64-991E-0C1DA11C2AB5}" type="slidenum">
              <a:rPr lang="en-US" smtClean="0"/>
              <a:pPr/>
              <a:t>‹#›</a:t>
            </a:fld>
            <a:endParaRPr lang="en-US"/>
          </a:p>
        </p:txBody>
      </p:sp>
      <p:sp>
        <p:nvSpPr>
          <p:cNvPr id="11" name="Rectangle 10"/>
          <p:cNvSpPr/>
          <p:nvPr userDrawn="1"/>
        </p:nvSpPr>
        <p:spPr>
          <a:xfrm>
            <a:off x="458860" y="1388378"/>
            <a:ext cx="3046340" cy="76200"/>
          </a:xfrm>
          <a:prstGeom prst="rect">
            <a:avLst/>
          </a:prstGeom>
          <a:solidFill>
            <a:srgbClr val="FF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8077200" y="300256"/>
            <a:ext cx="762000" cy="754210"/>
          </a:xfrm>
          <a:prstGeom prst="rect">
            <a:avLst/>
          </a:prstGeom>
        </p:spPr>
      </p:pic>
    </p:spTree>
    <p:extLst>
      <p:ext uri="{BB962C8B-B14F-4D97-AF65-F5344CB8AC3E}">
        <p14:creationId xmlns="" xmlns:p14="http://schemas.microsoft.com/office/powerpoint/2010/main" val="39953408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E0B7DE-5D79-438D-96B6-0B55C72F089E}" type="datetimeFigureOut">
              <a:rPr lang="en-US" smtClean="0"/>
              <a:pPr/>
              <a:t>9/27/2016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9D18B7-A665-4D64-991E-0C1DA11C2AB5}" type="slidenum">
              <a:rPr lang="en-US" smtClean="0"/>
              <a:pPr/>
              <a:t>‹#›</a:t>
            </a:fld>
            <a:endParaRPr lang="en-US"/>
          </a:p>
        </p:txBody>
      </p:sp>
    </p:spTree>
    <p:extLst>
      <p:ext uri="{BB962C8B-B14F-4D97-AF65-F5344CB8AC3E}">
        <p14:creationId xmlns="" xmlns:p14="http://schemas.microsoft.com/office/powerpoint/2010/main" val="160883897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E0B7DE-5D79-438D-96B6-0B55C72F089E}" type="datetimeFigureOut">
              <a:rPr lang="en-US" smtClean="0"/>
              <a:pPr/>
              <a:t>9/27/2016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9D18B7-A665-4D64-991E-0C1DA11C2AB5}" type="slidenum">
              <a:rPr lang="en-US" smtClean="0"/>
              <a:pPr/>
              <a:t>‹#›</a:t>
            </a:fld>
            <a:endParaRPr lang="en-US"/>
          </a:p>
        </p:txBody>
      </p:sp>
    </p:spTree>
    <p:extLst>
      <p:ext uri="{BB962C8B-B14F-4D97-AF65-F5344CB8AC3E}">
        <p14:creationId xmlns="" xmlns:p14="http://schemas.microsoft.com/office/powerpoint/2010/main" val="284575179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E0B7DE-5D79-438D-96B6-0B55C72F089E}" type="datetimeFigureOut">
              <a:rPr lang="en-US" smtClean="0"/>
              <a:pPr/>
              <a:t>9/27/2016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9D18B7-A665-4D64-991E-0C1DA11C2AB5}" type="slidenum">
              <a:rPr lang="en-US" smtClean="0"/>
              <a:pPr/>
              <a:t>‹#›</a:t>
            </a:fld>
            <a:endParaRPr lang="en-US"/>
          </a:p>
        </p:txBody>
      </p:sp>
    </p:spTree>
    <p:extLst>
      <p:ext uri="{BB962C8B-B14F-4D97-AF65-F5344CB8AC3E}">
        <p14:creationId xmlns="" xmlns:p14="http://schemas.microsoft.com/office/powerpoint/2010/main" val="53278424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E0B7DE-5D79-438D-96B6-0B55C72F089E}" type="datetimeFigureOut">
              <a:rPr lang="en-US" smtClean="0"/>
              <a:pPr/>
              <a:t>9/27/2016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D18B7-A665-4D64-991E-0C1DA11C2AB5}" type="slidenum">
              <a:rPr lang="en-US" smtClean="0"/>
              <a:pPr/>
              <a:t>‹#›</a:t>
            </a:fld>
            <a:endParaRPr lang="en-US"/>
          </a:p>
        </p:txBody>
      </p:sp>
    </p:spTree>
    <p:extLst>
      <p:ext uri="{BB962C8B-B14F-4D97-AF65-F5344CB8AC3E}">
        <p14:creationId xmlns="" xmlns:p14="http://schemas.microsoft.com/office/powerpoint/2010/main" val="394552814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E0B7DE-5D79-438D-96B6-0B55C72F089E}" type="datetimeFigureOut">
              <a:rPr lang="en-US" smtClean="0"/>
              <a:pPr/>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D18B7-A665-4D64-991E-0C1DA11C2AB5}" type="slidenum">
              <a:rPr lang="en-US" smtClean="0"/>
              <a:pPr/>
              <a:t>‹#›</a:t>
            </a:fld>
            <a:endParaRPr lang="en-US"/>
          </a:p>
        </p:txBody>
      </p:sp>
    </p:spTree>
    <p:extLst>
      <p:ext uri="{BB962C8B-B14F-4D97-AF65-F5344CB8AC3E}">
        <p14:creationId xmlns="" xmlns:p14="http://schemas.microsoft.com/office/powerpoint/2010/main" val="319364532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E0B7DE-5D79-438D-96B6-0B55C72F089E}" type="datetimeFigureOut">
              <a:rPr lang="en-US" smtClean="0"/>
              <a:pPr/>
              <a:t>9/27/2016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D18B7-A665-4D64-991E-0C1DA11C2AB5}" type="slidenum">
              <a:rPr lang="en-US" smtClean="0"/>
              <a:pPr/>
              <a:t>‹#›</a:t>
            </a:fld>
            <a:endParaRPr lang="en-US"/>
          </a:p>
        </p:txBody>
      </p:sp>
    </p:spTree>
    <p:extLst>
      <p:ext uri="{BB962C8B-B14F-4D97-AF65-F5344CB8AC3E}">
        <p14:creationId xmlns="" xmlns:p14="http://schemas.microsoft.com/office/powerpoint/2010/main" val="12672100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E0B7DE-5D79-438D-96B6-0B55C72F089E}" type="datetimeFigureOut">
              <a:rPr lang="en-US" smtClean="0"/>
              <a:pPr/>
              <a:t>9/27/2016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D18B7-A665-4D64-991E-0C1DA11C2AB5}" type="slidenum">
              <a:rPr lang="en-US" smtClean="0"/>
              <a:pPr/>
              <a:t>‹#›</a:t>
            </a:fld>
            <a:endParaRPr lang="en-US"/>
          </a:p>
        </p:txBody>
      </p:sp>
    </p:spTree>
    <p:extLst>
      <p:ext uri="{BB962C8B-B14F-4D97-AF65-F5344CB8AC3E}">
        <p14:creationId xmlns="" xmlns:p14="http://schemas.microsoft.com/office/powerpoint/2010/main" val="4238324189"/>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0" r:id="rId4"/>
    <p:sldLayoutId id="2147483661" r:id="rId5"/>
    <p:sldLayoutId id="2147483652" r:id="rId6"/>
    <p:sldLayoutId id="2147483656" r:id="rId7"/>
    <p:sldLayoutId id="2147483653" r:id="rId8"/>
    <p:sldLayoutId id="2147483654" r:id="rId9"/>
    <p:sldLayoutId id="2147483655" r:id="rId10"/>
    <p:sldLayoutId id="2147483657" r:id="rId11"/>
    <p:sldLayoutId id="2147483658" r:id="rId12"/>
    <p:sldLayoutId id="2147483659" r:id="rId1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mailto:ferran@zerowasteeurope.eu"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Towards a Zero Waste Islands </a:t>
            </a:r>
            <a:r>
              <a:rPr lang="en-US" dirty="0" err="1" smtClean="0"/>
              <a:t>Programme</a:t>
            </a:r>
            <a:r>
              <a:rPr lang="en-US" dirty="0" smtClean="0"/>
              <a:t>?</a:t>
            </a:r>
            <a:endParaRPr lang="en-US" dirty="0"/>
          </a:p>
        </p:txBody>
      </p:sp>
      <p:sp>
        <p:nvSpPr>
          <p:cNvPr id="3" name="Subtitle 2"/>
          <p:cNvSpPr>
            <a:spLocks noGrp="1"/>
          </p:cNvSpPr>
          <p:nvPr>
            <p:ph type="subTitle" idx="1"/>
          </p:nvPr>
        </p:nvSpPr>
        <p:spPr/>
        <p:txBody>
          <a:bodyPr/>
          <a:lstStyle/>
          <a:p>
            <a:r>
              <a:rPr lang="en-US" dirty="0" smtClean="0"/>
              <a:t>Ferran Rosa, Policy Officer</a:t>
            </a:r>
            <a:endParaRPr lang="en-US" dirty="0"/>
          </a:p>
        </p:txBody>
      </p:sp>
    </p:spTree>
    <p:extLst>
      <p:ext uri="{BB962C8B-B14F-4D97-AF65-F5344CB8AC3E}">
        <p14:creationId xmlns="" xmlns:p14="http://schemas.microsoft.com/office/powerpoint/2010/main" val="175392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dirty="0" smtClean="0"/>
              <a:t>What’s Zero Waste?</a:t>
            </a:r>
            <a:endParaRPr lang="ca-ES" dirty="0"/>
          </a:p>
        </p:txBody>
      </p:sp>
      <p:sp>
        <p:nvSpPr>
          <p:cNvPr id="3" name="Content Placeholder 2"/>
          <p:cNvSpPr>
            <a:spLocks noGrp="1"/>
          </p:cNvSpPr>
          <p:nvPr>
            <p:ph idx="1"/>
          </p:nvPr>
        </p:nvSpPr>
        <p:spPr>
          <a:xfrm>
            <a:off x="4139952" y="1196752"/>
            <a:ext cx="4860032" cy="4975448"/>
          </a:xfrm>
        </p:spPr>
        <p:txBody>
          <a:bodyPr>
            <a:normAutofit fontScale="62500" lnSpcReduction="20000"/>
          </a:bodyPr>
          <a:lstStyle/>
          <a:p>
            <a:pPr marL="0" indent="0">
              <a:buNone/>
            </a:pPr>
            <a:endParaRPr lang="en-US" sz="2800" dirty="0" smtClean="0"/>
          </a:p>
          <a:p>
            <a:pPr marL="177800" indent="0" algn="just">
              <a:buNone/>
            </a:pPr>
            <a:r>
              <a:rPr lang="en-US" sz="4200" dirty="0" smtClean="0"/>
              <a:t>“Zero Waste is a goal that is both pragmatic and visionary, to guide people to emulate sustainable natural cycles, where all discarded materials are resources for others to use. It means designing and managing products and processes to </a:t>
            </a:r>
            <a:r>
              <a:rPr lang="en-US" sz="4200" u="sng" dirty="0" smtClean="0"/>
              <a:t>reduce the volume and toxicity of waste and materials, conserve and recover all resources, and not burn or bury them</a:t>
            </a:r>
            <a:r>
              <a:rPr lang="en-US" sz="4200" dirty="0" smtClean="0"/>
              <a:t>.”</a:t>
            </a:r>
            <a:endParaRPr lang="en-US" sz="4200" dirty="0"/>
          </a:p>
        </p:txBody>
      </p:sp>
      <p:pic>
        <p:nvPicPr>
          <p:cNvPr id="4" name="Picture 3" descr="C:\Users\Ferran\ownCloud\Photos (2)\normal_kasvu_1960-2000_eng.jpg"/>
          <p:cNvPicPr>
            <a:picLocks noChangeAspect="1" noChangeArrowheads="1"/>
          </p:cNvPicPr>
          <p:nvPr/>
        </p:nvPicPr>
        <p:blipFill>
          <a:blip r:embed="rId2" cstate="print"/>
          <a:srcRect/>
          <a:stretch>
            <a:fillRect/>
          </a:stretch>
        </p:blipFill>
        <p:spPr bwMode="auto">
          <a:xfrm>
            <a:off x="107504" y="1340769"/>
            <a:ext cx="4118857" cy="4680520"/>
          </a:xfrm>
          <a:prstGeom prst="rect">
            <a:avLst/>
          </a:prstGeom>
          <a:noFill/>
        </p:spPr>
      </p:pic>
      <p:sp>
        <p:nvSpPr>
          <p:cNvPr id="5" name="TextBox 4"/>
          <p:cNvSpPr txBox="1"/>
          <p:nvPr/>
        </p:nvSpPr>
        <p:spPr>
          <a:xfrm>
            <a:off x="467544" y="6488668"/>
            <a:ext cx="5559984" cy="369332"/>
          </a:xfrm>
          <a:prstGeom prst="rect">
            <a:avLst/>
          </a:prstGeom>
          <a:noFill/>
        </p:spPr>
        <p:txBody>
          <a:bodyPr wrap="none" rtlCol="0">
            <a:spAutoFit/>
          </a:bodyPr>
          <a:lstStyle/>
          <a:p>
            <a:r>
              <a:rPr lang="ca-ES" dirty="0" smtClean="0"/>
              <a:t>Sources: Seppo.net and Zero Waste International Alliance</a:t>
            </a:r>
            <a:endParaRPr lang="ca-E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dirty="0" smtClean="0"/>
              <a:t>Four principles</a:t>
            </a:r>
            <a:endParaRPr lang="ca-E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3600" dirty="0" smtClean="0"/>
              <a:t>Minimize residual waste</a:t>
            </a:r>
          </a:p>
          <a:p>
            <a:pPr marL="914400" lvl="1" indent="-514350">
              <a:buFont typeface="Arial" pitchFamily="34" charset="0"/>
              <a:buChar char="•"/>
            </a:pPr>
            <a:r>
              <a:rPr lang="en-GB" sz="3200" dirty="0" smtClean="0"/>
              <a:t>Organic waste</a:t>
            </a:r>
          </a:p>
          <a:p>
            <a:pPr marL="914400" lvl="1" indent="-514350">
              <a:buFont typeface="Arial" pitchFamily="34" charset="0"/>
              <a:buChar char="•"/>
            </a:pPr>
            <a:r>
              <a:rPr lang="en-GB" sz="3200" dirty="0" smtClean="0"/>
              <a:t>Separate collection</a:t>
            </a:r>
          </a:p>
          <a:p>
            <a:pPr marL="914400" lvl="1" indent="-514350">
              <a:buFont typeface="Arial" pitchFamily="34" charset="0"/>
              <a:buChar char="•"/>
            </a:pPr>
            <a:r>
              <a:rPr lang="en-GB" sz="3200" dirty="0" smtClean="0"/>
              <a:t>Reuse</a:t>
            </a:r>
          </a:p>
          <a:p>
            <a:pPr marL="514350" indent="-514350">
              <a:buFont typeface="+mj-lt"/>
              <a:buAutoNum type="arabicPeriod"/>
            </a:pPr>
            <a:r>
              <a:rPr lang="en-GB" sz="3600" dirty="0" smtClean="0"/>
              <a:t>Make waste visible to re-think it</a:t>
            </a:r>
          </a:p>
          <a:p>
            <a:pPr marL="514350" indent="-514350">
              <a:buFont typeface="+mj-lt"/>
              <a:buAutoNum type="arabicPeriod"/>
            </a:pPr>
            <a:r>
              <a:rPr lang="en-GB" sz="3600" dirty="0" smtClean="0"/>
              <a:t>End up with superfluous waste</a:t>
            </a:r>
          </a:p>
          <a:p>
            <a:pPr marL="514350" indent="-514350">
              <a:buFont typeface="+mj-lt"/>
              <a:buAutoNum type="arabicPeriod"/>
            </a:pPr>
            <a:r>
              <a:rPr lang="en-GB" sz="3600" dirty="0" smtClean="0"/>
              <a:t>Citizen engagement</a:t>
            </a:r>
            <a:endParaRPr lang="en-GB"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Challenges for </a:t>
            </a:r>
            <a:r>
              <a:rPr lang="ca-ES" dirty="0" smtClean="0"/>
              <a:t>small islands</a:t>
            </a:r>
            <a:endParaRPr lang="ca-ES" dirty="0"/>
          </a:p>
        </p:txBody>
      </p:sp>
      <p:sp>
        <p:nvSpPr>
          <p:cNvPr id="3" name="Content Placeholder 2"/>
          <p:cNvSpPr>
            <a:spLocks noGrp="1"/>
          </p:cNvSpPr>
          <p:nvPr>
            <p:ph idx="1"/>
          </p:nvPr>
        </p:nvSpPr>
        <p:spPr>
          <a:xfrm>
            <a:off x="467544" y="1124744"/>
            <a:ext cx="8458200" cy="4800600"/>
          </a:xfrm>
        </p:spPr>
        <p:txBody>
          <a:bodyPr>
            <a:normAutofit/>
          </a:bodyPr>
          <a:lstStyle/>
          <a:p>
            <a:pPr marL="742950" indent="-742950">
              <a:buFont typeface="+mj-lt"/>
              <a:buAutoNum type="arabicPeriod"/>
            </a:pPr>
            <a:r>
              <a:rPr lang="en-GB" dirty="0" smtClean="0"/>
              <a:t>Cost of shipment</a:t>
            </a:r>
          </a:p>
          <a:p>
            <a:pPr marL="742950" indent="-742950">
              <a:buFont typeface="+mj-lt"/>
              <a:buAutoNum type="arabicPeriod"/>
            </a:pPr>
            <a:r>
              <a:rPr lang="en-GB" dirty="0" smtClean="0"/>
              <a:t>Limited treatment facilities</a:t>
            </a:r>
          </a:p>
          <a:p>
            <a:pPr marL="742950" indent="-742950">
              <a:buFont typeface="+mj-lt"/>
              <a:buAutoNum type="arabicPeriod"/>
            </a:pPr>
            <a:r>
              <a:rPr lang="en-GB" dirty="0" smtClean="0"/>
              <a:t>Tourism</a:t>
            </a:r>
          </a:p>
          <a:p>
            <a:pPr marL="742950" indent="-742950">
              <a:buFont typeface="+mj-lt"/>
              <a:buAutoNum type="arabicPeriod"/>
            </a:pPr>
            <a:r>
              <a:rPr lang="en-GB" dirty="0" smtClean="0"/>
              <a:t>Limited HR at local governments</a:t>
            </a:r>
          </a:p>
          <a:p>
            <a:pPr marL="742950" indent="-742950">
              <a:buFont typeface="+mj-lt"/>
              <a:buAutoNum type="arabicPeriod"/>
            </a:pPr>
            <a:endParaRPr lang="en-GB" dirty="0" smtClean="0"/>
          </a:p>
          <a:p>
            <a:pPr marL="742950" indent="-742950">
              <a:buFont typeface="+mj-lt"/>
              <a:buAutoNum type="arabicPeriod"/>
            </a:pPr>
            <a:endParaRPr lang="en-GB" dirty="0" smtClean="0"/>
          </a:p>
          <a:p>
            <a:pPr marL="0" indent="0" algn="ctr">
              <a:buNone/>
            </a:pPr>
            <a:r>
              <a:rPr lang="en-GB" dirty="0" smtClean="0"/>
              <a:t>Need of systems that are </a:t>
            </a:r>
          </a:p>
          <a:p>
            <a:pPr marL="0" indent="0" algn="ctr">
              <a:buNone/>
            </a:pPr>
            <a:r>
              <a:rPr lang="en-GB" b="1" dirty="0" smtClean="0"/>
              <a:t>simple, cheap and local</a:t>
            </a:r>
          </a:p>
          <a:p>
            <a:pPr marL="742950" indent="-742950">
              <a:buNone/>
            </a:pPr>
            <a:endParaRPr lang="en-GB" dirty="0"/>
          </a:p>
        </p:txBody>
      </p:sp>
      <p:sp>
        <p:nvSpPr>
          <p:cNvPr id="4" name="Down Arrow 3"/>
          <p:cNvSpPr/>
          <p:nvPr/>
        </p:nvSpPr>
        <p:spPr>
          <a:xfrm>
            <a:off x="4139952" y="3645024"/>
            <a:ext cx="1296144" cy="936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Ferran\Downloads\faider.jpg"/>
          <p:cNvPicPr>
            <a:picLocks noChangeAspect="1" noChangeArrowheads="1"/>
          </p:cNvPicPr>
          <p:nvPr/>
        </p:nvPicPr>
        <p:blipFill>
          <a:blip r:embed="rId2" cstate="print"/>
          <a:srcRect/>
          <a:stretch>
            <a:fillRect/>
          </a:stretch>
        </p:blipFill>
        <p:spPr bwMode="auto">
          <a:xfrm>
            <a:off x="5543600" y="1376772"/>
            <a:ext cx="3600400" cy="2700300"/>
          </a:xfrm>
          <a:prstGeom prst="rect">
            <a:avLst/>
          </a:prstGeom>
          <a:noFill/>
        </p:spPr>
      </p:pic>
      <p:sp>
        <p:nvSpPr>
          <p:cNvPr id="2" name="Title 1"/>
          <p:cNvSpPr>
            <a:spLocks noGrp="1"/>
          </p:cNvSpPr>
          <p:nvPr>
            <p:ph type="title"/>
          </p:nvPr>
        </p:nvSpPr>
        <p:spPr>
          <a:xfrm>
            <a:off x="251520" y="332656"/>
            <a:ext cx="7056784" cy="778098"/>
          </a:xfrm>
        </p:spPr>
        <p:txBody>
          <a:bodyPr>
            <a:normAutofit fontScale="90000"/>
          </a:bodyPr>
          <a:lstStyle/>
          <a:p>
            <a:r>
              <a:rPr lang="ca-ES" sz="4400" dirty="0" smtClean="0"/>
              <a:t>Fundamental: biodegradables</a:t>
            </a:r>
            <a:endParaRPr lang="ca-ES" sz="4400" dirty="0"/>
          </a:p>
        </p:txBody>
      </p:sp>
      <p:pic>
        <p:nvPicPr>
          <p:cNvPr id="5124" name="Picture 4" descr="C:\Users\Ferran\ownCloud\Photos (2)\IMG_4942.JPG"/>
          <p:cNvPicPr>
            <a:picLocks noGrp="1" noChangeAspect="1" noChangeArrowheads="1"/>
          </p:cNvPicPr>
          <p:nvPr>
            <p:ph idx="1"/>
          </p:nvPr>
        </p:nvPicPr>
        <p:blipFill>
          <a:blip r:embed="rId3" cstate="print"/>
          <a:srcRect/>
          <a:stretch>
            <a:fillRect/>
          </a:stretch>
        </p:blipFill>
        <p:spPr bwMode="auto">
          <a:xfrm>
            <a:off x="0" y="4691919"/>
            <a:ext cx="5724128" cy="1761417"/>
          </a:xfrm>
          <a:prstGeom prst="rect">
            <a:avLst/>
          </a:prstGeom>
          <a:noFill/>
        </p:spPr>
      </p:pic>
      <p:sp>
        <p:nvSpPr>
          <p:cNvPr id="8" name="TextBox 7"/>
          <p:cNvSpPr txBox="1"/>
          <p:nvPr/>
        </p:nvSpPr>
        <p:spPr>
          <a:xfrm>
            <a:off x="251520" y="6488668"/>
            <a:ext cx="5906617" cy="369332"/>
          </a:xfrm>
          <a:prstGeom prst="rect">
            <a:avLst/>
          </a:prstGeom>
          <a:noFill/>
        </p:spPr>
        <p:txBody>
          <a:bodyPr wrap="none" rtlCol="0">
            <a:spAutoFit/>
          </a:bodyPr>
          <a:lstStyle/>
          <a:p>
            <a:r>
              <a:rPr lang="ca-ES" dirty="0" smtClean="0"/>
              <a:t>Photo sources: Shutterstock, Sylvie Loicq &amp; Joan Marc Simon </a:t>
            </a:r>
            <a:endParaRPr lang="ca-ES" dirty="0"/>
          </a:p>
        </p:txBody>
      </p:sp>
      <p:pic>
        <p:nvPicPr>
          <p:cNvPr id="5125" name="Picture 5" descr="C:\Users\Ferran\Downloads\shutterstock_90064483.jpg"/>
          <p:cNvPicPr>
            <a:picLocks noChangeAspect="1" noChangeArrowheads="1"/>
          </p:cNvPicPr>
          <p:nvPr/>
        </p:nvPicPr>
        <p:blipFill>
          <a:blip r:embed="rId4" cstate="print"/>
          <a:srcRect/>
          <a:stretch>
            <a:fillRect/>
          </a:stretch>
        </p:blipFill>
        <p:spPr bwMode="auto">
          <a:xfrm>
            <a:off x="5544000" y="4077072"/>
            <a:ext cx="3600000" cy="2390963"/>
          </a:xfrm>
          <a:prstGeom prst="rect">
            <a:avLst/>
          </a:prstGeom>
          <a:noFill/>
        </p:spPr>
      </p:pic>
      <p:sp>
        <p:nvSpPr>
          <p:cNvPr id="7" name="TextBox 6"/>
          <p:cNvSpPr txBox="1"/>
          <p:nvPr/>
        </p:nvSpPr>
        <p:spPr>
          <a:xfrm>
            <a:off x="323528" y="1196752"/>
            <a:ext cx="5112568" cy="3354765"/>
          </a:xfrm>
          <a:prstGeom prst="rect">
            <a:avLst/>
          </a:prstGeom>
          <a:solidFill>
            <a:schemeClr val="accent6">
              <a:lumMod val="20000"/>
              <a:lumOff val="80000"/>
            </a:schemeClr>
          </a:solidFill>
        </p:spPr>
        <p:txBody>
          <a:bodyPr wrap="square" rtlCol="0">
            <a:spAutoFit/>
          </a:bodyPr>
          <a:lstStyle/>
          <a:p>
            <a:pPr>
              <a:buFont typeface="Arial" pitchFamily="34" charset="0"/>
              <a:buChar char="•"/>
            </a:pPr>
            <a:r>
              <a:rPr lang="ca-ES" sz="3200" dirty="0" smtClean="0"/>
              <a:t> Majority of waste</a:t>
            </a:r>
          </a:p>
          <a:p>
            <a:pPr>
              <a:buFont typeface="Arial" pitchFamily="34" charset="0"/>
              <a:buChar char="•"/>
            </a:pPr>
            <a:r>
              <a:rPr lang="ca-ES" sz="3200" dirty="0" smtClean="0"/>
              <a:t> </a:t>
            </a:r>
            <a:r>
              <a:rPr lang="ca-ES" sz="3200" dirty="0" smtClean="0"/>
              <a:t>Can be treated locally</a:t>
            </a:r>
            <a:endParaRPr lang="ca-ES" sz="3200" dirty="0" smtClean="0"/>
          </a:p>
          <a:p>
            <a:pPr>
              <a:buFont typeface="Arial" pitchFamily="34" charset="0"/>
              <a:buChar char="•"/>
            </a:pPr>
            <a:r>
              <a:rPr lang="ca-ES" sz="3200" dirty="0" smtClean="0"/>
              <a:t> Problematic if not treated</a:t>
            </a:r>
          </a:p>
          <a:p>
            <a:endParaRPr lang="ca-ES" sz="2000" dirty="0" smtClean="0"/>
          </a:p>
          <a:p>
            <a:r>
              <a:rPr lang="ca-ES" sz="3200" dirty="0" smtClean="0"/>
              <a:t>For small islands, it may be worth to maximise compost including paper &amp; cardboard.</a:t>
            </a:r>
            <a:endParaRPr lang="ca-ES" sz="32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dirty="0" smtClean="0"/>
              <a:t>Dry recyclables</a:t>
            </a:r>
            <a:endParaRPr lang="ca-ES" dirty="0"/>
          </a:p>
        </p:txBody>
      </p:sp>
      <p:sp>
        <p:nvSpPr>
          <p:cNvPr id="3" name="Content Placeholder 2"/>
          <p:cNvSpPr>
            <a:spLocks noGrp="1"/>
          </p:cNvSpPr>
          <p:nvPr>
            <p:ph idx="1"/>
          </p:nvPr>
        </p:nvSpPr>
        <p:spPr/>
        <p:txBody>
          <a:bodyPr/>
          <a:lstStyle/>
          <a:p>
            <a:r>
              <a:rPr lang="ca-ES" dirty="0" smtClean="0"/>
              <a:t>Ensuring good capture</a:t>
            </a:r>
            <a:endParaRPr lang="ca-ES" dirty="0" smtClean="0"/>
          </a:p>
          <a:p>
            <a:r>
              <a:rPr lang="ca-ES" dirty="0" smtClean="0"/>
              <a:t>Maximise local use of them (mostly glass &amp; wood)</a:t>
            </a:r>
          </a:p>
          <a:p>
            <a:r>
              <a:rPr lang="ca-ES" dirty="0" smtClean="0"/>
              <a:t>Stocking those materials requiring shipment:</a:t>
            </a:r>
          </a:p>
          <a:p>
            <a:pPr lvl="1"/>
            <a:r>
              <a:rPr lang="ca-ES" dirty="0" smtClean="0"/>
              <a:t>Clean</a:t>
            </a:r>
          </a:p>
          <a:p>
            <a:pPr lvl="1"/>
            <a:r>
              <a:rPr lang="ca-ES" dirty="0" smtClean="0"/>
              <a:t>Compacted (mostly for plastics)</a:t>
            </a:r>
          </a:p>
          <a:p>
            <a:pPr lvl="1">
              <a:buNone/>
            </a:pPr>
            <a:endParaRPr lang="ca-E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dirty="0" smtClean="0"/>
              <a:t>Non-recyclables &amp; prevention</a:t>
            </a:r>
            <a:endParaRPr lang="ca-ES" dirty="0"/>
          </a:p>
        </p:txBody>
      </p:sp>
      <p:pic>
        <p:nvPicPr>
          <p:cNvPr id="8194" name="Picture 2" descr="C:\Users\Ferran\Downloads\25229809966_910243579b_o.jpg"/>
          <p:cNvPicPr>
            <a:picLocks noChangeAspect="1" noChangeArrowheads="1"/>
          </p:cNvPicPr>
          <p:nvPr/>
        </p:nvPicPr>
        <p:blipFill>
          <a:blip r:embed="rId3" cstate="print"/>
          <a:srcRect/>
          <a:stretch>
            <a:fillRect/>
          </a:stretch>
        </p:blipFill>
        <p:spPr bwMode="auto">
          <a:xfrm>
            <a:off x="2" y="1052736"/>
            <a:ext cx="2993058" cy="5328000"/>
          </a:xfrm>
          <a:prstGeom prst="rect">
            <a:avLst/>
          </a:prstGeom>
          <a:noFill/>
        </p:spPr>
      </p:pic>
      <p:pic>
        <p:nvPicPr>
          <p:cNvPr id="8195" name="Picture 3" descr="C:\Users\Ferran\Downloads\25229778576_472f58efdd_o.jpg"/>
          <p:cNvPicPr>
            <a:picLocks noChangeAspect="1" noChangeArrowheads="1"/>
          </p:cNvPicPr>
          <p:nvPr/>
        </p:nvPicPr>
        <p:blipFill>
          <a:blip r:embed="rId4" cstate="print"/>
          <a:srcRect/>
          <a:stretch>
            <a:fillRect/>
          </a:stretch>
        </p:blipFill>
        <p:spPr bwMode="auto">
          <a:xfrm>
            <a:off x="5796136" y="4293096"/>
            <a:ext cx="3024542" cy="2088232"/>
          </a:xfrm>
          <a:prstGeom prst="rect">
            <a:avLst/>
          </a:prstGeom>
          <a:noFill/>
        </p:spPr>
      </p:pic>
      <p:pic>
        <p:nvPicPr>
          <p:cNvPr id="8196" name="Picture 4"/>
          <p:cNvPicPr>
            <a:picLocks noChangeAspect="1" noChangeArrowheads="1"/>
          </p:cNvPicPr>
          <p:nvPr/>
        </p:nvPicPr>
        <p:blipFill>
          <a:blip r:embed="rId5" cstate="print"/>
          <a:srcRect/>
          <a:stretch>
            <a:fillRect/>
          </a:stretch>
        </p:blipFill>
        <p:spPr bwMode="auto">
          <a:xfrm>
            <a:off x="2987824" y="4362130"/>
            <a:ext cx="2808310" cy="2019198"/>
          </a:xfrm>
          <a:prstGeom prst="rect">
            <a:avLst/>
          </a:prstGeom>
          <a:noFill/>
          <a:ln w="9525">
            <a:noFill/>
            <a:miter lim="800000"/>
            <a:headEnd/>
            <a:tailEnd/>
          </a:ln>
        </p:spPr>
      </p:pic>
      <p:sp>
        <p:nvSpPr>
          <p:cNvPr id="7" name="Rectangle 6"/>
          <p:cNvSpPr/>
          <p:nvPr/>
        </p:nvSpPr>
        <p:spPr>
          <a:xfrm>
            <a:off x="3275856" y="1484784"/>
            <a:ext cx="5472608" cy="2554545"/>
          </a:xfrm>
          <a:prstGeom prst="rect">
            <a:avLst/>
          </a:prstGeom>
        </p:spPr>
        <p:txBody>
          <a:bodyPr wrap="square">
            <a:spAutoFit/>
          </a:bodyPr>
          <a:lstStyle/>
          <a:p>
            <a:r>
              <a:rPr lang="ca-ES" sz="3200" dirty="0" smtClean="0"/>
              <a:t>Stabilization on the island</a:t>
            </a:r>
          </a:p>
          <a:p>
            <a:r>
              <a:rPr lang="ca-ES" sz="3200" dirty="0" smtClean="0"/>
              <a:t>Address these products directly</a:t>
            </a:r>
          </a:p>
          <a:p>
            <a:pPr lvl="1">
              <a:buFont typeface="Arial" pitchFamily="34" charset="0"/>
              <a:buChar char="•"/>
            </a:pPr>
            <a:r>
              <a:rPr lang="ca-ES" sz="3200" dirty="0" smtClean="0"/>
              <a:t>Discouraging their use</a:t>
            </a:r>
          </a:p>
          <a:p>
            <a:pPr lvl="1">
              <a:buFont typeface="Arial" pitchFamily="34" charset="0"/>
              <a:buChar char="•"/>
            </a:pPr>
            <a:r>
              <a:rPr lang="ca-ES" sz="3200" dirty="0" smtClean="0"/>
              <a:t>Taxes</a:t>
            </a:r>
          </a:p>
          <a:p>
            <a:pPr lvl="1">
              <a:buFont typeface="Arial" pitchFamily="34" charset="0"/>
              <a:buChar char="•"/>
            </a:pPr>
            <a:r>
              <a:rPr lang="ca-ES" sz="3200" dirty="0" smtClean="0"/>
              <a:t>Bans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ca-ES" dirty="0" smtClean="0"/>
              <a:t>Citizen engagement</a:t>
            </a:r>
            <a:endParaRPr lang="ca-ES" dirty="0"/>
          </a:p>
        </p:txBody>
      </p:sp>
      <p:pic>
        <p:nvPicPr>
          <p:cNvPr id="10243" name="Picture 3" descr="C:\Users\Ferran\Downloads\logo-header.jpg"/>
          <p:cNvPicPr>
            <a:picLocks noChangeAspect="1" noChangeArrowheads="1"/>
          </p:cNvPicPr>
          <p:nvPr/>
        </p:nvPicPr>
        <p:blipFill>
          <a:blip r:embed="rId2" cstate="print"/>
          <a:srcRect/>
          <a:stretch>
            <a:fillRect/>
          </a:stretch>
        </p:blipFill>
        <p:spPr bwMode="auto">
          <a:xfrm>
            <a:off x="6516216" y="1412776"/>
            <a:ext cx="2294260" cy="2294260"/>
          </a:xfrm>
          <a:prstGeom prst="rect">
            <a:avLst/>
          </a:prstGeom>
          <a:noFill/>
        </p:spPr>
      </p:pic>
      <p:pic>
        <p:nvPicPr>
          <p:cNvPr id="10244" name="Picture 4" descr="C:\Users\Ferran\Downloads\Repair-Cafe-logo.jpg"/>
          <p:cNvPicPr>
            <a:picLocks noChangeAspect="1" noChangeArrowheads="1"/>
          </p:cNvPicPr>
          <p:nvPr/>
        </p:nvPicPr>
        <p:blipFill>
          <a:blip r:embed="rId3" cstate="print"/>
          <a:srcRect/>
          <a:stretch>
            <a:fillRect/>
          </a:stretch>
        </p:blipFill>
        <p:spPr bwMode="auto">
          <a:xfrm>
            <a:off x="0" y="3603104"/>
            <a:ext cx="2771800" cy="2771800"/>
          </a:xfrm>
          <a:prstGeom prst="rect">
            <a:avLst/>
          </a:prstGeom>
          <a:noFill/>
        </p:spPr>
      </p:pic>
      <p:pic>
        <p:nvPicPr>
          <p:cNvPr id="10245" name="Picture 5" descr="C:\Users\Ferran\Downloads\CJn5yV3WwAA12IK.jpg"/>
          <p:cNvPicPr>
            <a:picLocks noChangeAspect="1" noChangeArrowheads="1"/>
          </p:cNvPicPr>
          <p:nvPr/>
        </p:nvPicPr>
        <p:blipFill>
          <a:blip r:embed="rId4" cstate="print"/>
          <a:srcRect/>
          <a:stretch>
            <a:fillRect/>
          </a:stretch>
        </p:blipFill>
        <p:spPr bwMode="auto">
          <a:xfrm>
            <a:off x="2771800" y="4149080"/>
            <a:ext cx="2918946" cy="2194074"/>
          </a:xfrm>
          <a:prstGeom prst="rect">
            <a:avLst/>
          </a:prstGeom>
          <a:noFill/>
        </p:spPr>
      </p:pic>
      <p:sp>
        <p:nvSpPr>
          <p:cNvPr id="8" name="TextBox 7"/>
          <p:cNvSpPr txBox="1"/>
          <p:nvPr/>
        </p:nvSpPr>
        <p:spPr>
          <a:xfrm>
            <a:off x="251520" y="1268760"/>
            <a:ext cx="6480720" cy="2839239"/>
          </a:xfrm>
          <a:prstGeom prst="rect">
            <a:avLst/>
          </a:prstGeom>
          <a:noFill/>
        </p:spPr>
        <p:txBody>
          <a:bodyPr wrap="square" rtlCol="0">
            <a:spAutoFit/>
          </a:bodyPr>
          <a:lstStyle/>
          <a:p>
            <a:r>
              <a:rPr lang="ca-ES" sz="2800" dirty="0" smtClean="0">
                <a:latin typeface="Tahoma" pitchFamily="34" charset="0"/>
                <a:ea typeface="Tahoma" pitchFamily="34" charset="0"/>
                <a:cs typeface="Tahoma" pitchFamily="34" charset="0"/>
              </a:rPr>
              <a:t>Making citizens part of the transition towards zero waste:</a:t>
            </a:r>
          </a:p>
          <a:p>
            <a:endParaRPr lang="ca-ES" sz="2800" dirty="0" smtClean="0">
              <a:latin typeface="Tahoma" pitchFamily="34" charset="0"/>
              <a:ea typeface="Tahoma" pitchFamily="34" charset="0"/>
              <a:cs typeface="Tahoma" pitchFamily="34" charset="0"/>
            </a:endParaRPr>
          </a:p>
          <a:p>
            <a:pPr>
              <a:buFontTx/>
              <a:buChar char="-"/>
            </a:pPr>
            <a:r>
              <a:rPr lang="ca-ES" sz="2800" dirty="0" smtClean="0">
                <a:latin typeface="Tahoma" pitchFamily="34" charset="0"/>
                <a:ea typeface="Tahoma" pitchFamily="34" charset="0"/>
                <a:cs typeface="Tahoma" pitchFamily="34" charset="0"/>
              </a:rPr>
              <a:t> Zero Waste challenges</a:t>
            </a:r>
          </a:p>
          <a:p>
            <a:pPr>
              <a:buFontTx/>
              <a:buChar char="-"/>
            </a:pPr>
            <a:r>
              <a:rPr lang="ca-ES" sz="2800" dirty="0" smtClean="0">
                <a:latin typeface="Tahoma" pitchFamily="34" charset="0"/>
                <a:ea typeface="Tahoma" pitchFamily="34" charset="0"/>
                <a:cs typeface="Tahoma" pitchFamily="34" charset="0"/>
              </a:rPr>
              <a:t> </a:t>
            </a:r>
            <a:r>
              <a:rPr lang="ca-ES" sz="2800" dirty="0" smtClean="0">
                <a:latin typeface="Tahoma" pitchFamily="34" charset="0"/>
                <a:ea typeface="Tahoma" pitchFamily="34" charset="0"/>
                <a:cs typeface="Tahoma" pitchFamily="34" charset="0"/>
              </a:rPr>
              <a:t>Repair and reuse activities</a:t>
            </a:r>
          </a:p>
          <a:p>
            <a:pPr>
              <a:buFontTx/>
              <a:buChar char="-"/>
            </a:pPr>
            <a:r>
              <a:rPr lang="ca-ES" sz="2800" dirty="0" smtClean="0">
                <a:latin typeface="Tahoma" pitchFamily="34" charset="0"/>
                <a:ea typeface="Tahoma" pitchFamily="34" charset="0"/>
                <a:cs typeface="Tahoma" pitchFamily="34" charset="0"/>
              </a:rPr>
              <a:t> </a:t>
            </a:r>
            <a:r>
              <a:rPr lang="ca-ES" sz="2800" dirty="0" smtClean="0">
                <a:latin typeface="Tahoma" pitchFamily="34" charset="0"/>
                <a:ea typeface="Tahoma" pitchFamily="34" charset="0"/>
                <a:cs typeface="Tahoma" pitchFamily="34" charset="0"/>
              </a:rPr>
              <a:t>Sharing economy</a:t>
            </a:r>
            <a:endParaRPr lang="ca-ES" sz="2800" dirty="0" smtClean="0">
              <a:latin typeface="Tahoma" pitchFamily="34" charset="0"/>
              <a:ea typeface="Tahoma" pitchFamily="34" charset="0"/>
              <a:cs typeface="Tahoma" pitchFamily="34" charset="0"/>
            </a:endParaRPr>
          </a:p>
          <a:p>
            <a:endParaRPr lang="ca-ES" sz="1050" dirty="0" smtClean="0">
              <a:latin typeface="Tahoma" pitchFamily="34" charset="0"/>
              <a:ea typeface="Tahoma" pitchFamily="34" charset="0"/>
              <a:cs typeface="Tahoma" pitchFamily="34" charset="0"/>
            </a:endParaRPr>
          </a:p>
        </p:txBody>
      </p:sp>
      <p:pic>
        <p:nvPicPr>
          <p:cNvPr id="9" name="Picture 2" descr="C:\Users\Ferran\Desktop\Z---againagain-rgb-01.jpg"/>
          <p:cNvPicPr>
            <a:picLocks noChangeAspect="1" noChangeArrowheads="1"/>
          </p:cNvPicPr>
          <p:nvPr/>
        </p:nvPicPr>
        <p:blipFill>
          <a:blip r:embed="rId5" cstate="print"/>
          <a:srcRect/>
          <a:stretch>
            <a:fillRect/>
          </a:stretch>
        </p:blipFill>
        <p:spPr bwMode="auto">
          <a:xfrm>
            <a:off x="5796136" y="4437112"/>
            <a:ext cx="3299479" cy="165618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dirty="0" smtClean="0"/>
              <a:t>Far, but not impossible</a:t>
            </a:r>
            <a:endParaRPr lang="ca-ES" dirty="0"/>
          </a:p>
        </p:txBody>
      </p:sp>
      <p:sp>
        <p:nvSpPr>
          <p:cNvPr id="3" name="Content Placeholder 2"/>
          <p:cNvSpPr>
            <a:spLocks noGrp="1"/>
          </p:cNvSpPr>
          <p:nvPr>
            <p:ph sz="half" idx="1"/>
          </p:nvPr>
        </p:nvSpPr>
        <p:spPr>
          <a:xfrm>
            <a:off x="457200" y="1371601"/>
            <a:ext cx="7859216" cy="4649688"/>
          </a:xfrm>
        </p:spPr>
        <p:txBody>
          <a:bodyPr/>
          <a:lstStyle/>
          <a:p>
            <a:pPr>
              <a:buNone/>
            </a:pPr>
            <a:endParaRPr lang="ca-ES" dirty="0" smtClean="0"/>
          </a:p>
          <a:p>
            <a:r>
              <a:rPr lang="ca-ES" dirty="0" smtClean="0"/>
              <a:t>Identify </a:t>
            </a:r>
            <a:r>
              <a:rPr lang="ca-ES" dirty="0" smtClean="0"/>
              <a:t>problems</a:t>
            </a:r>
          </a:p>
          <a:p>
            <a:r>
              <a:rPr lang="ca-ES" dirty="0" smtClean="0"/>
              <a:t>Engage with citizens</a:t>
            </a:r>
          </a:p>
          <a:p>
            <a:r>
              <a:rPr lang="ca-ES" dirty="0" smtClean="0"/>
              <a:t>Set goals &amp; calendarize activities</a:t>
            </a:r>
          </a:p>
          <a:p>
            <a:r>
              <a:rPr lang="ca-ES" dirty="0" smtClean="0"/>
              <a:t>Commit to improvement</a:t>
            </a:r>
            <a:endParaRPr lang="ca-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a:t>
            </a:r>
            <a:endParaRPr lang="en-US" dirty="0"/>
          </a:p>
        </p:txBody>
      </p:sp>
      <p:sp>
        <p:nvSpPr>
          <p:cNvPr id="3" name="Content Placeholder 2"/>
          <p:cNvSpPr>
            <a:spLocks noGrp="1"/>
          </p:cNvSpPr>
          <p:nvPr>
            <p:ph idx="1"/>
          </p:nvPr>
        </p:nvSpPr>
        <p:spPr>
          <a:xfrm>
            <a:off x="3575050" y="273050"/>
            <a:ext cx="5568950" cy="5853113"/>
          </a:xfrm>
        </p:spPr>
        <p:txBody>
          <a:bodyPr/>
          <a:lstStyle/>
          <a:p>
            <a:pPr>
              <a:buNone/>
            </a:pPr>
            <a:endParaRPr lang="en-US" dirty="0" smtClean="0"/>
          </a:p>
          <a:p>
            <a:pPr>
              <a:buNone/>
            </a:pPr>
            <a:endParaRPr lang="en-US" dirty="0" smtClean="0"/>
          </a:p>
          <a:p>
            <a:pPr>
              <a:buNone/>
            </a:pPr>
            <a:endParaRPr lang="en-US" dirty="0" smtClean="0"/>
          </a:p>
          <a:p>
            <a:pPr marL="0" indent="0">
              <a:buNone/>
            </a:pPr>
            <a:r>
              <a:rPr lang="en-US" sz="4400" dirty="0" smtClean="0"/>
              <a:t>Thank you </a:t>
            </a:r>
          </a:p>
          <a:p>
            <a:pPr marL="0" indent="0">
              <a:buNone/>
            </a:pPr>
            <a:r>
              <a:rPr lang="en-US" sz="4400" dirty="0" smtClean="0"/>
              <a:t>for your attention!</a:t>
            </a:r>
            <a:endParaRPr lang="en-US" sz="4400" dirty="0"/>
          </a:p>
        </p:txBody>
      </p:sp>
      <p:sp>
        <p:nvSpPr>
          <p:cNvPr id="4" name="Text Placeholder 3"/>
          <p:cNvSpPr>
            <a:spLocks noGrp="1"/>
          </p:cNvSpPr>
          <p:nvPr>
            <p:ph type="body" sz="half" idx="2"/>
          </p:nvPr>
        </p:nvSpPr>
        <p:spPr>
          <a:xfrm>
            <a:off x="457200" y="1524000"/>
            <a:ext cx="3250704" cy="4602163"/>
          </a:xfrm>
        </p:spPr>
        <p:txBody>
          <a:bodyPr/>
          <a:lstStyle/>
          <a:p>
            <a:r>
              <a:rPr lang="en-US" sz="1800" dirty="0" smtClean="0"/>
              <a:t>Ferran Rosa</a:t>
            </a:r>
          </a:p>
          <a:p>
            <a:r>
              <a:rPr lang="en-US" sz="1800" dirty="0" smtClean="0"/>
              <a:t>Policy Officer</a:t>
            </a:r>
          </a:p>
          <a:p>
            <a:r>
              <a:rPr lang="en-US" sz="1800" dirty="0" smtClean="0"/>
              <a:t>Zero Waste Europe</a:t>
            </a:r>
          </a:p>
          <a:p>
            <a:endParaRPr lang="en-US" sz="1800" dirty="0" smtClean="0"/>
          </a:p>
          <a:p>
            <a:r>
              <a:rPr lang="en-US" sz="1800" dirty="0" smtClean="0">
                <a:hlinkClick r:id="rId2"/>
              </a:rPr>
              <a:t>ferran@zerowasteeurope.eu</a:t>
            </a:r>
            <a:endParaRPr lang="en-US" sz="1800" dirty="0" smtClean="0"/>
          </a:p>
          <a:p>
            <a:endParaRPr lang="en-US" dirty="0" smtClean="0"/>
          </a:p>
        </p:txBody>
      </p:sp>
    </p:spTree>
    <p:extLst>
      <p:ext uri="{BB962C8B-B14F-4D97-AF65-F5344CB8AC3E}">
        <p14:creationId xmlns="" xmlns:p14="http://schemas.microsoft.com/office/powerpoint/2010/main" val="59567779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for Power Point Presentations - Zero Waste Europ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for Power Point Presentations - Zero Waste Europe</Template>
  <TotalTime>486</TotalTime>
  <Words>285</Words>
  <Application>Microsoft Office PowerPoint</Application>
  <PresentationFormat>On-screen Show (4:3)</PresentationFormat>
  <Paragraphs>66</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Template for Power Point Presentations - Zero Waste Europe</vt:lpstr>
      <vt:lpstr>Towards a Zero Waste Islands Programme?</vt:lpstr>
      <vt:lpstr>What’s Zero Waste?</vt:lpstr>
      <vt:lpstr>Four principles</vt:lpstr>
      <vt:lpstr>Challenges for small islands</vt:lpstr>
      <vt:lpstr>Fundamental: biodegradables</vt:lpstr>
      <vt:lpstr>Dry recyclables</vt:lpstr>
      <vt:lpstr>Non-recyclables &amp; prevention</vt:lpstr>
      <vt:lpstr>Citizen engagement</vt:lpstr>
      <vt:lpstr>Far, but not impossible</vt:lpstr>
      <vt:lpstr>Contact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 Simon</dc:creator>
  <cp:lastModifiedBy>Ferran</cp:lastModifiedBy>
  <cp:revision>52</cp:revision>
  <dcterms:created xsi:type="dcterms:W3CDTF">2014-04-23T15:06:04Z</dcterms:created>
  <dcterms:modified xsi:type="dcterms:W3CDTF">2016-09-27T10:35:18Z</dcterms:modified>
</cp:coreProperties>
</file>