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71" r:id="rId4"/>
    <p:sldId id="258" r:id="rId5"/>
    <p:sldId id="259" r:id="rId6"/>
    <p:sldId id="260" r:id="rId7"/>
    <p:sldId id="261" r:id="rId8"/>
    <p:sldId id="268" r:id="rId9"/>
    <p:sldId id="262" r:id="rId10"/>
    <p:sldId id="265" r:id="rId11"/>
    <p:sldId id="269" r:id="rId12"/>
    <p:sldId id="270" r:id="rId13"/>
    <p:sldId id="263"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9" autoAdjust="0"/>
    <p:restoredTop sz="94638" autoAdjust="0"/>
  </p:normalViewPr>
  <p:slideViewPr>
    <p:cSldViewPr>
      <p:cViewPr varScale="1">
        <p:scale>
          <a:sx n="108" d="100"/>
          <a:sy n="108" d="100"/>
        </p:scale>
        <p:origin x="-96" y="-4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F76084-8D42-471C-8963-2C31CDE0C0B2}" type="datetimeFigureOut">
              <a:rPr lang="en-GB" smtClean="0"/>
              <a:pPr/>
              <a:t>26/09/16</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379849-CB9A-4DE1-A76D-52A298621DDE}" type="slidenum">
              <a:rPr lang="en-GB" smtClean="0"/>
              <a:pPr/>
              <a:t>‹#›</a:t>
            </a:fld>
            <a:endParaRPr lang="en-GB" dirty="0"/>
          </a:p>
        </p:txBody>
      </p:sp>
    </p:spTree>
    <p:extLst>
      <p:ext uri="{BB962C8B-B14F-4D97-AF65-F5344CB8AC3E}">
        <p14:creationId xmlns:p14="http://schemas.microsoft.com/office/powerpoint/2010/main" val="3956716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1379849-CB9A-4DE1-A76D-52A298621DDE}" type="slidenum">
              <a:rPr lang="en-GB" smtClean="0"/>
              <a:pPr/>
              <a:t>1</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ADA8760-ABF0-4B9D-9BEC-B5D81E904CBD}" type="datetimeFigureOut">
              <a:rPr lang="en-GB" smtClean="0"/>
              <a:pPr/>
              <a:t>26/09/16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CCF98E-BDBF-481A-8C4D-62801ED73AB8}"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DA8760-ABF0-4B9D-9BEC-B5D81E904CBD}" type="datetimeFigureOut">
              <a:rPr lang="en-GB" smtClean="0"/>
              <a:pPr/>
              <a:t>26/09/16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CCF98E-BDBF-481A-8C4D-62801ED73AB8}"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DA8760-ABF0-4B9D-9BEC-B5D81E904CBD}" type="datetimeFigureOut">
              <a:rPr lang="en-GB" smtClean="0"/>
              <a:pPr/>
              <a:t>26/09/16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CCF98E-BDBF-481A-8C4D-62801ED73AB8}"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ADA8760-ABF0-4B9D-9BEC-B5D81E904CBD}" type="datetimeFigureOut">
              <a:rPr lang="en-GB" smtClean="0"/>
              <a:pPr/>
              <a:t>26/09/16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6CCF98E-BDBF-481A-8C4D-62801ED73AB8}"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ADA8760-ABF0-4B9D-9BEC-B5D81E904CBD}" type="datetimeFigureOut">
              <a:rPr lang="en-GB" smtClean="0"/>
              <a:pPr/>
              <a:t>26/09/16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6CCF98E-BDBF-481A-8C4D-62801ED73AB8}"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ADA8760-ABF0-4B9D-9BEC-B5D81E904CBD}" type="datetimeFigureOut">
              <a:rPr lang="en-GB" smtClean="0"/>
              <a:pPr/>
              <a:t>26/09/16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6CCF98E-BDBF-481A-8C4D-62801ED73AB8}"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DA8760-ABF0-4B9D-9BEC-B5D81E904CBD}" type="datetimeFigureOut">
              <a:rPr lang="en-GB" smtClean="0"/>
              <a:pPr/>
              <a:t>26/09/16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6CCF98E-BDBF-481A-8C4D-62801ED73AB8}"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DA8760-ABF0-4B9D-9BEC-B5D81E904CBD}" type="datetimeFigureOut">
              <a:rPr lang="en-GB" smtClean="0"/>
              <a:pPr/>
              <a:t>26/09/16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6CCF98E-BDBF-481A-8C4D-62801ED73AB8}"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DA8760-ABF0-4B9D-9BEC-B5D81E904CBD}" type="datetimeFigureOut">
              <a:rPr lang="en-GB" smtClean="0"/>
              <a:pPr/>
              <a:t>26/09/16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6CCF98E-BDBF-481A-8C4D-62801ED73AB8}"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DA8760-ABF0-4B9D-9BEC-B5D81E904CBD}" type="datetimeFigureOut">
              <a:rPr lang="en-GB" smtClean="0"/>
              <a:pPr/>
              <a:t>26/09/16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CCF98E-BDBF-481A-8C4D-62801ED73AB8}"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DA8760-ABF0-4B9D-9BEC-B5D81E904CBD}" type="datetimeFigureOut">
              <a:rPr lang="en-GB" smtClean="0"/>
              <a:pPr/>
              <a:t>26/09/16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CCF98E-BDBF-481A-8C4D-62801ED73AB8}"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DA8760-ABF0-4B9D-9BEC-B5D81E904CBD}" type="datetimeFigureOut">
              <a:rPr lang="en-GB" smtClean="0"/>
              <a:pPr/>
              <a:t>26/09/16</a:t>
            </a:fld>
            <a:endParaRPr lang="en-GB" dirty="0"/>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CCF98E-BDBF-481A-8C4D-62801ED73AB8}"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emf"/><Relationship Id="rId5" Type="http://schemas.openxmlformats.org/officeDocument/2006/relationships/image" Target="../media/image3.jp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a:t/>
            </a:r>
            <a:br>
              <a:rPr lang="en-GB" dirty="0"/>
            </a:br>
            <a:r>
              <a:rPr lang="en-GB" sz="3600" b="1" u="sng" dirty="0" smtClean="0"/>
              <a:t>ESIN AGM 2016 CONFERENCE</a:t>
            </a:r>
            <a:r>
              <a:rPr lang="en-GB" sz="3600" dirty="0"/>
              <a:t/>
            </a:r>
            <a:br>
              <a:rPr lang="en-GB" sz="3600" dirty="0"/>
            </a:br>
            <a:r>
              <a:rPr lang="en-GB" sz="3100" dirty="0" smtClean="0"/>
              <a:t>EESC, Brussels, 27 September 2016</a:t>
            </a:r>
            <a:br>
              <a:rPr lang="en-GB" sz="3100" dirty="0" smtClean="0"/>
            </a:br>
            <a:endParaRPr lang="en-GB" sz="3100" dirty="0"/>
          </a:p>
        </p:txBody>
      </p:sp>
      <p:sp>
        <p:nvSpPr>
          <p:cNvPr id="5" name="Content Placeholder 4"/>
          <p:cNvSpPr>
            <a:spLocks noGrp="1"/>
          </p:cNvSpPr>
          <p:nvPr>
            <p:ph idx="1"/>
          </p:nvPr>
        </p:nvSpPr>
        <p:spPr>
          <a:xfrm>
            <a:off x="827584" y="1700808"/>
            <a:ext cx="7797552" cy="4525963"/>
          </a:xfrm>
        </p:spPr>
        <p:txBody>
          <a:bodyPr>
            <a:normAutofit fontScale="47500" lnSpcReduction="20000"/>
          </a:bodyPr>
          <a:lstStyle/>
          <a:p>
            <a:pPr algn="ctr">
              <a:buNone/>
            </a:pPr>
            <a:r>
              <a:rPr lang="en-GB" sz="5100" b="1" u="sng" dirty="0"/>
              <a:t>THE SUSTAINABILITY OF THE SMALL ISLANDS OF EUROPE</a:t>
            </a:r>
          </a:p>
          <a:p>
            <a:pPr algn="ctr">
              <a:buNone/>
            </a:pPr>
            <a:endParaRPr lang="en-GB" sz="3600" b="1" dirty="0"/>
          </a:p>
          <a:p>
            <a:pPr algn="ctr">
              <a:buNone/>
            </a:pPr>
            <a:endParaRPr lang="en-GB" sz="3600" b="1" dirty="0"/>
          </a:p>
          <a:p>
            <a:pPr algn="ctr">
              <a:buNone/>
            </a:pPr>
            <a:r>
              <a:rPr lang="en-GB" sz="6500" b="1" u="sng" dirty="0"/>
              <a:t>DEVELOPMENT AND PROGRESSION OF </a:t>
            </a:r>
            <a:endParaRPr lang="en-GB" sz="6500" b="1" u="sng" dirty="0" smtClean="0"/>
          </a:p>
          <a:p>
            <a:pPr algn="ctr">
              <a:buNone/>
            </a:pPr>
            <a:r>
              <a:rPr lang="en-GB" sz="6500" b="1" u="sng" dirty="0" smtClean="0"/>
              <a:t>A </a:t>
            </a:r>
            <a:r>
              <a:rPr lang="en-GB" sz="6500" b="1" u="sng" dirty="0"/>
              <a:t>CORE SET OF SUSTAINABILITY INDICATORS</a:t>
            </a:r>
          </a:p>
          <a:p>
            <a:pPr algn="ctr">
              <a:buNone/>
            </a:pPr>
            <a:endParaRPr lang="en-GB" sz="3600" b="1" dirty="0" smtClean="0"/>
          </a:p>
          <a:p>
            <a:pPr algn="ctr">
              <a:buNone/>
            </a:pPr>
            <a:r>
              <a:rPr lang="en-GB" sz="5800" b="1" dirty="0" smtClean="0"/>
              <a:t>Neil </a:t>
            </a:r>
            <a:r>
              <a:rPr lang="en-GB" sz="5800" b="1" dirty="0" err="1" smtClean="0"/>
              <a:t>Lodwick</a:t>
            </a:r>
            <a:r>
              <a:rPr lang="en-GB" sz="5800" b="1" dirty="0" smtClean="0"/>
              <a:t> </a:t>
            </a:r>
          </a:p>
          <a:p>
            <a:pPr algn="ctr">
              <a:buNone/>
            </a:pPr>
            <a:endParaRPr lang="en-GB" sz="3600" b="1" dirty="0" smtClean="0"/>
          </a:p>
          <a:p>
            <a:pPr algn="ctr">
              <a:buNone/>
            </a:pPr>
            <a:r>
              <a:rPr lang="en-GB" sz="5100" b="1" dirty="0" smtClean="0"/>
              <a:t>University of South Wales </a:t>
            </a:r>
            <a:endParaRPr lang="en-GB" sz="5100" b="1" dirty="0"/>
          </a:p>
          <a:p>
            <a:pPr algn="ctr">
              <a:buNone/>
            </a:pPr>
            <a:endParaRPr lang="en-GB" sz="3600" b="1" dirty="0"/>
          </a:p>
          <a:p>
            <a:pPr algn="ctr">
              <a:buNone/>
            </a:pPr>
            <a:endParaRPr lang="en-GB" sz="2000" b="1" dirty="0"/>
          </a:p>
          <a:p>
            <a:pPr marL="0" indent="0">
              <a:buNone/>
            </a:pPr>
            <a:endParaRPr lang="en-GB" sz="2000" b="1" dirty="0"/>
          </a:p>
          <a:p>
            <a:pPr>
              <a:buNone/>
            </a:pPr>
            <a:endParaRPr lang="en-GB" sz="2000" b="1" u="sng" dirty="0"/>
          </a:p>
          <a:p>
            <a:pPr>
              <a:buNone/>
            </a:pPr>
            <a:r>
              <a:rPr lang="en-GB" sz="1400" b="1" dirty="0"/>
              <a:t>	     	         </a:t>
            </a:r>
            <a:endParaRPr lang="en-GB" sz="1600" u="sng" dirty="0"/>
          </a:p>
          <a:p>
            <a:pPr>
              <a:buNone/>
            </a:pPr>
            <a:endParaRPr lang="en-GB" sz="1600" u="sng" dirty="0"/>
          </a:p>
          <a:p>
            <a:pPr>
              <a:buNone/>
            </a:pPr>
            <a:endParaRPr lang="en-GB" sz="1600" u="sng" dirty="0"/>
          </a:p>
          <a:p>
            <a:pPr>
              <a:buNone/>
            </a:pPr>
            <a:endParaRPr lang="en-GB" sz="1600" u="sng" dirty="0"/>
          </a:p>
          <a:p>
            <a:pPr>
              <a:buNone/>
            </a:pPr>
            <a:endParaRPr lang="en-GB" sz="16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a:p>
            <a:pPr>
              <a:buNone/>
            </a:pPr>
            <a:endParaRPr lang="en-GB" sz="2000" u="sng" dirty="0"/>
          </a:p>
        </p:txBody>
      </p:sp>
      <p:pic>
        <p:nvPicPr>
          <p:cNvPr id="2" name="Picture 1" descr="University_of_South_Wales_Logo.png-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5373216"/>
            <a:ext cx="1123764" cy="1155872"/>
          </a:xfrm>
          <a:prstGeom prst="rect">
            <a:avLst/>
          </a:prstGeom>
        </p:spPr>
      </p:pic>
      <p:pic>
        <p:nvPicPr>
          <p:cNvPr id="6" name="Billede 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5589240"/>
            <a:ext cx="1924050" cy="901700"/>
          </a:xfrm>
          <a:prstGeom prst="rect">
            <a:avLst/>
          </a:prstGeom>
          <a:noFill/>
          <a:ln>
            <a:noFill/>
          </a:ln>
        </p:spPr>
      </p:pic>
      <p:pic>
        <p:nvPicPr>
          <p:cNvPr id="7" name="Picture 6" descr="CESE_FR-EN-logo-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512" y="5517232"/>
            <a:ext cx="3799416" cy="11255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b="1" u="sng" dirty="0"/>
              <a:t>CONTENTS</a:t>
            </a:r>
          </a:p>
        </p:txBody>
      </p:sp>
      <p:sp>
        <p:nvSpPr>
          <p:cNvPr id="3" name="Content Placeholder 2"/>
          <p:cNvSpPr>
            <a:spLocks noGrp="1"/>
          </p:cNvSpPr>
          <p:nvPr>
            <p:ph idx="1"/>
          </p:nvPr>
        </p:nvSpPr>
        <p:spPr>
          <a:xfrm>
            <a:off x="443541" y="1160748"/>
            <a:ext cx="8229600" cy="4525963"/>
          </a:xfrm>
        </p:spPr>
        <p:txBody>
          <a:bodyPr>
            <a:normAutofit fontScale="85000" lnSpcReduction="20000"/>
          </a:bodyPr>
          <a:lstStyle/>
          <a:p>
            <a:pPr>
              <a:buNone/>
            </a:pPr>
            <a:endParaRPr lang="en-GB" sz="1600" dirty="0"/>
          </a:p>
          <a:p>
            <a:r>
              <a:rPr lang="en-GB" sz="1600" dirty="0"/>
              <a:t>INTRODUCTION – BACKGROUND AND PURPOSE</a:t>
            </a:r>
          </a:p>
          <a:p>
            <a:endParaRPr lang="en-GB" sz="1600" dirty="0"/>
          </a:p>
          <a:p>
            <a:r>
              <a:rPr lang="en-GB" sz="1600"/>
              <a:t>HEADLINE</a:t>
            </a:r>
          </a:p>
          <a:p>
            <a:endParaRPr lang="en-GB" sz="1600" dirty="0"/>
          </a:p>
          <a:p>
            <a:r>
              <a:rPr lang="en-GB" sz="1600" dirty="0"/>
              <a:t>ISLAND COMMUNITY CHALLENGES</a:t>
            </a:r>
          </a:p>
          <a:p>
            <a:endParaRPr lang="en-GB" sz="1600" dirty="0"/>
          </a:p>
          <a:p>
            <a:r>
              <a:rPr lang="en-GB" sz="1600" dirty="0"/>
              <a:t>EUROPEAN ‘SENSOR REPORT’ - SUSTAINABILITY IN EUROPEAN ISLANDS</a:t>
            </a:r>
          </a:p>
          <a:p>
            <a:endParaRPr lang="en-GB" sz="1600" dirty="0"/>
          </a:p>
          <a:p>
            <a:r>
              <a:rPr lang="en-GB" sz="1600" dirty="0"/>
              <a:t>PURPOSE OF SUSTAINABILITY INDICATORS</a:t>
            </a:r>
          </a:p>
          <a:p>
            <a:endParaRPr lang="en-GB" sz="1600" dirty="0"/>
          </a:p>
          <a:p>
            <a:r>
              <a:rPr lang="en-GB" sz="1600" dirty="0"/>
              <a:t>WHAT CONSTITUTES A GOOD SUSTAINABILITY INDICATOR</a:t>
            </a:r>
          </a:p>
          <a:p>
            <a:endParaRPr lang="en-GB" sz="1600" dirty="0"/>
          </a:p>
          <a:p>
            <a:r>
              <a:rPr lang="en-GB" sz="1600" dirty="0"/>
              <a:t>‘CUTTING THROUGH’ DIFFERENT DATA-SETS OF INDICATORS</a:t>
            </a:r>
          </a:p>
          <a:p>
            <a:endParaRPr lang="en-GB" sz="1600" dirty="0"/>
          </a:p>
          <a:p>
            <a:r>
              <a:rPr lang="en-GB" sz="1600" dirty="0"/>
              <a:t>PROPOSED SET OF ESIN SUSTAINABILITY INDICATORS</a:t>
            </a:r>
          </a:p>
          <a:p>
            <a:endParaRPr lang="en-GB" sz="1600" dirty="0"/>
          </a:p>
          <a:p>
            <a:r>
              <a:rPr lang="en-GB" sz="1600" dirty="0"/>
              <a:t>MANAGEMENT AND ADMINISTRATION OF </a:t>
            </a:r>
            <a:r>
              <a:rPr lang="en-GB" sz="1600" dirty="0" err="1"/>
              <a:t>ESIN</a:t>
            </a:r>
            <a:r>
              <a:rPr lang="en-GB" sz="1600" dirty="0"/>
              <a:t> SUSTAINABILITY INDICATORS</a:t>
            </a:r>
          </a:p>
          <a:p>
            <a:endParaRPr lang="en-GB" sz="1600" dirty="0"/>
          </a:p>
          <a:p>
            <a:r>
              <a:rPr lang="en-GB" sz="1600" dirty="0"/>
              <a:t>CONCLUDING REMARKS</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2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20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20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20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 calcmode="lin" valueType="num">
                                      <p:cBhvr additive="base">
                                        <p:cTn id="37" dur="2000" fill="hold"/>
                                        <p:tgtEl>
                                          <p:spTgt spid="3">
                                            <p:txEl>
                                              <p:pRg st="11" end="11"/>
                                            </p:txEl>
                                          </p:spTgt>
                                        </p:tgtEl>
                                        <p:attrNameLst>
                                          <p:attrName>ppt_x</p:attrName>
                                        </p:attrNameLst>
                                      </p:cBhvr>
                                      <p:tavLst>
                                        <p:tav tm="0">
                                          <p:val>
                                            <p:strVal val="1+#ppt_w/2"/>
                                          </p:val>
                                        </p:tav>
                                        <p:tav tm="100000">
                                          <p:val>
                                            <p:strVal val="#ppt_x"/>
                                          </p:val>
                                        </p:tav>
                                      </p:tavLst>
                                    </p:anim>
                                    <p:anim calcmode="lin" valueType="num">
                                      <p:cBhvr additive="base">
                                        <p:cTn id="38" dur="20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anim calcmode="lin" valueType="num">
                                      <p:cBhvr additive="base">
                                        <p:cTn id="43" dur="2000" fill="hold"/>
                                        <p:tgtEl>
                                          <p:spTgt spid="3">
                                            <p:txEl>
                                              <p:pRg st="13" end="13"/>
                                            </p:txEl>
                                          </p:spTgt>
                                        </p:tgtEl>
                                        <p:attrNameLst>
                                          <p:attrName>ppt_x</p:attrName>
                                        </p:attrNameLst>
                                      </p:cBhvr>
                                      <p:tavLst>
                                        <p:tav tm="0">
                                          <p:val>
                                            <p:strVal val="1+#ppt_w/2"/>
                                          </p:val>
                                        </p:tav>
                                        <p:tav tm="100000">
                                          <p:val>
                                            <p:strVal val="#ppt_x"/>
                                          </p:val>
                                        </p:tav>
                                      </p:tavLst>
                                    </p:anim>
                                    <p:anim calcmode="lin" valueType="num">
                                      <p:cBhvr additive="base">
                                        <p:cTn id="44" dur="2000" fill="hold"/>
                                        <p:tgtEl>
                                          <p:spTgt spid="3">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3">
                                            <p:txEl>
                                              <p:pRg st="15" end="15"/>
                                            </p:txEl>
                                          </p:spTgt>
                                        </p:tgtEl>
                                        <p:attrNameLst>
                                          <p:attrName>style.visibility</p:attrName>
                                        </p:attrNameLst>
                                      </p:cBhvr>
                                      <p:to>
                                        <p:strVal val="visible"/>
                                      </p:to>
                                    </p:set>
                                    <p:anim calcmode="lin" valueType="num">
                                      <p:cBhvr additive="base">
                                        <p:cTn id="49" dur="2000" fill="hold"/>
                                        <p:tgtEl>
                                          <p:spTgt spid="3">
                                            <p:txEl>
                                              <p:pRg st="15" end="15"/>
                                            </p:txEl>
                                          </p:spTgt>
                                        </p:tgtEl>
                                        <p:attrNameLst>
                                          <p:attrName>ppt_x</p:attrName>
                                        </p:attrNameLst>
                                      </p:cBhvr>
                                      <p:tavLst>
                                        <p:tav tm="0">
                                          <p:val>
                                            <p:strVal val="1+#ppt_w/2"/>
                                          </p:val>
                                        </p:tav>
                                        <p:tav tm="100000">
                                          <p:val>
                                            <p:strVal val="#ppt_x"/>
                                          </p:val>
                                        </p:tav>
                                      </p:tavLst>
                                    </p:anim>
                                    <p:anim calcmode="lin" valueType="num">
                                      <p:cBhvr additive="base">
                                        <p:cTn id="50" dur="2000" fill="hold"/>
                                        <p:tgtEl>
                                          <p:spTgt spid="3">
                                            <p:txEl>
                                              <p:pRg st="15" end="15"/>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3">
                                            <p:txEl>
                                              <p:pRg st="17" end="17"/>
                                            </p:txEl>
                                          </p:spTgt>
                                        </p:tgtEl>
                                        <p:attrNameLst>
                                          <p:attrName>style.visibility</p:attrName>
                                        </p:attrNameLst>
                                      </p:cBhvr>
                                      <p:to>
                                        <p:strVal val="visible"/>
                                      </p:to>
                                    </p:set>
                                    <p:anim calcmode="lin" valueType="num">
                                      <p:cBhvr additive="base">
                                        <p:cTn id="55" dur="2000" fill="hold"/>
                                        <p:tgtEl>
                                          <p:spTgt spid="3">
                                            <p:txEl>
                                              <p:pRg st="17" end="17"/>
                                            </p:txEl>
                                          </p:spTgt>
                                        </p:tgtEl>
                                        <p:attrNameLst>
                                          <p:attrName>ppt_x</p:attrName>
                                        </p:attrNameLst>
                                      </p:cBhvr>
                                      <p:tavLst>
                                        <p:tav tm="0">
                                          <p:val>
                                            <p:strVal val="1+#ppt_w/2"/>
                                          </p:val>
                                        </p:tav>
                                        <p:tav tm="100000">
                                          <p:val>
                                            <p:strVal val="#ppt_x"/>
                                          </p:val>
                                        </p:tav>
                                      </p:tavLst>
                                    </p:anim>
                                    <p:anim calcmode="lin" valueType="num">
                                      <p:cBhvr additive="base">
                                        <p:cTn id="56" dur="2000" fill="hold"/>
                                        <p:tgtEl>
                                          <p:spTgt spid="3">
                                            <p:txEl>
                                              <p:pRg st="17" end="17"/>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3">
                                            <p:txEl>
                                              <p:pRg st="19" end="19"/>
                                            </p:txEl>
                                          </p:spTgt>
                                        </p:tgtEl>
                                        <p:attrNameLst>
                                          <p:attrName>style.visibility</p:attrName>
                                        </p:attrNameLst>
                                      </p:cBhvr>
                                      <p:to>
                                        <p:strVal val="visible"/>
                                      </p:to>
                                    </p:set>
                                    <p:anim calcmode="lin" valueType="num">
                                      <p:cBhvr additive="base">
                                        <p:cTn id="61" dur="2000" fill="hold"/>
                                        <p:tgtEl>
                                          <p:spTgt spid="3">
                                            <p:txEl>
                                              <p:pRg st="19" end="19"/>
                                            </p:txEl>
                                          </p:spTgt>
                                        </p:tgtEl>
                                        <p:attrNameLst>
                                          <p:attrName>ppt_x</p:attrName>
                                        </p:attrNameLst>
                                      </p:cBhvr>
                                      <p:tavLst>
                                        <p:tav tm="0">
                                          <p:val>
                                            <p:strVal val="1+#ppt_w/2"/>
                                          </p:val>
                                        </p:tav>
                                        <p:tav tm="100000">
                                          <p:val>
                                            <p:strVal val="#ppt_x"/>
                                          </p:val>
                                        </p:tav>
                                      </p:tavLst>
                                    </p:anim>
                                    <p:anim calcmode="lin" valueType="num">
                                      <p:cBhvr additive="base">
                                        <p:cTn id="62" dur="2000" fill="hold"/>
                                        <p:tgtEl>
                                          <p:spTgt spid="3">
                                            <p:txEl>
                                              <p:pRg st="19" end="1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b="1" u="sng" dirty="0"/>
              <a:t>INTRODUCTION, BACKGROUND AND PURPOSE</a:t>
            </a:r>
          </a:p>
        </p:txBody>
      </p:sp>
      <p:sp>
        <p:nvSpPr>
          <p:cNvPr id="3" name="Content Placeholder 2"/>
          <p:cNvSpPr>
            <a:spLocks noGrp="1"/>
          </p:cNvSpPr>
          <p:nvPr>
            <p:ph idx="1"/>
          </p:nvPr>
        </p:nvSpPr>
        <p:spPr>
          <a:xfrm>
            <a:off x="467544" y="1268760"/>
            <a:ext cx="8229600" cy="4525963"/>
          </a:xfrm>
        </p:spPr>
        <p:txBody>
          <a:bodyPr>
            <a:normAutofit/>
          </a:bodyPr>
          <a:lstStyle/>
          <a:p>
            <a:r>
              <a:rPr lang="en-GB" sz="1600" dirty="0"/>
              <a:t>Sustainability indicators – key part of </a:t>
            </a:r>
            <a:r>
              <a:rPr lang="en-GB" sz="1600" dirty="0" err="1"/>
              <a:t>ESIN</a:t>
            </a:r>
            <a:r>
              <a:rPr lang="en-GB" sz="1600" dirty="0"/>
              <a:t> agenda – building upon Sensor report 2007</a:t>
            </a:r>
          </a:p>
          <a:p>
            <a:r>
              <a:rPr lang="en-GB" sz="1600" dirty="0"/>
              <a:t>Proposed Sustainability Indicators are meant to encapsulate all (and in particular small) islands including those not categorised under NUTS</a:t>
            </a:r>
          </a:p>
          <a:p>
            <a:r>
              <a:rPr lang="en-GB" sz="1600" dirty="0"/>
              <a:t>The contents of this presentation are focused on supporting and being infused into a wider “Atlas of Islands” documents</a:t>
            </a:r>
          </a:p>
          <a:p>
            <a:r>
              <a:rPr lang="en-GB" sz="1600" dirty="0" err="1"/>
              <a:t>ESIN</a:t>
            </a:r>
            <a:r>
              <a:rPr lang="en-GB" sz="1600" dirty="0"/>
              <a:t> expressing a commitment to operate in partnership with others who can proffer professional and supportive advice in advancing sustainability issues and in particular measures (</a:t>
            </a:r>
            <a:r>
              <a:rPr lang="en-GB" sz="1600" dirty="0" err="1"/>
              <a:t>EUROSTAT</a:t>
            </a:r>
            <a:r>
              <a:rPr lang="en-GB" sz="1600" dirty="0"/>
              <a:t>)</a:t>
            </a:r>
          </a:p>
          <a:p>
            <a:r>
              <a:rPr lang="en-GB" sz="1600" dirty="0"/>
              <a:t>All </a:t>
            </a:r>
            <a:r>
              <a:rPr lang="en-GB" sz="1600" dirty="0" err="1"/>
              <a:t>ESIN</a:t>
            </a:r>
            <a:r>
              <a:rPr lang="en-GB" sz="1600" dirty="0"/>
              <a:t> Membership to have an equal input and ownership of a final set of indicators</a:t>
            </a:r>
          </a:p>
          <a:p>
            <a:r>
              <a:rPr lang="en-GB" sz="1600" dirty="0"/>
              <a:t>Sustainability indicators as a source of supporting evidence in policy submission to wider European institution and decision makers  </a:t>
            </a:r>
          </a:p>
          <a:p>
            <a:r>
              <a:rPr lang="en-GB" sz="1600" dirty="0"/>
              <a:t>Sustainability indicators require a strong element of discipline in both management and collation</a:t>
            </a:r>
          </a:p>
          <a:p>
            <a:r>
              <a:rPr lang="en-GB" sz="1600" dirty="0"/>
              <a:t>The avoidance “of drift” – regular evaluation and monitoring and shared best practices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20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2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2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20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2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772816"/>
            <a:ext cx="8229600" cy="3856440"/>
          </a:xfrm>
        </p:spPr>
        <p:txBody>
          <a:bodyPr>
            <a:normAutofit/>
          </a:bodyPr>
          <a:lstStyle/>
          <a:p>
            <a:r>
              <a:rPr lang="en-GB" sz="2000" b="1" dirty="0"/>
              <a:t>HEADLINE</a:t>
            </a:r>
            <a:br>
              <a:rPr lang="en-GB" sz="2000" b="1" dirty="0"/>
            </a:br>
            <a:r>
              <a:rPr lang="en-GB" sz="2000" dirty="0"/>
              <a:t/>
            </a:r>
            <a:br>
              <a:rPr lang="en-GB" sz="2000" dirty="0"/>
            </a:br>
            <a:r>
              <a:rPr lang="en-GB" sz="2000" dirty="0"/>
              <a:t>“A </a:t>
            </a:r>
            <a:r>
              <a:rPr lang="en-GB" sz="2000" u="sng" dirty="0"/>
              <a:t>community</a:t>
            </a:r>
            <a:r>
              <a:rPr lang="en-GB" sz="2000" dirty="0"/>
              <a:t> that </a:t>
            </a:r>
            <a:r>
              <a:rPr lang="en-GB" sz="2000" u="sng" dirty="0"/>
              <a:t>monitors</a:t>
            </a:r>
            <a:r>
              <a:rPr lang="en-GB" sz="2000" dirty="0"/>
              <a:t> and documents the </a:t>
            </a:r>
            <a:r>
              <a:rPr lang="en-GB" sz="2000" u="sng" dirty="0"/>
              <a:t>results</a:t>
            </a:r>
            <a:r>
              <a:rPr lang="en-GB" sz="2000" dirty="0"/>
              <a:t> of its actions, and regularly </a:t>
            </a:r>
            <a:r>
              <a:rPr lang="en-GB" sz="2000" u="sng" dirty="0"/>
              <a:t>reflects</a:t>
            </a:r>
            <a:r>
              <a:rPr lang="en-GB" sz="2000" dirty="0"/>
              <a:t> on its </a:t>
            </a:r>
            <a:r>
              <a:rPr lang="en-GB" sz="2000" u="sng" dirty="0"/>
              <a:t>progress</a:t>
            </a:r>
            <a:r>
              <a:rPr lang="en-GB" sz="2000" dirty="0"/>
              <a:t> and barriers, </a:t>
            </a:r>
            <a:r>
              <a:rPr lang="en-GB" sz="2000" u="sng" dirty="0"/>
              <a:t>learns</a:t>
            </a:r>
            <a:r>
              <a:rPr lang="en-GB" sz="2000" dirty="0"/>
              <a:t> from its experience.  </a:t>
            </a:r>
            <a:br>
              <a:rPr lang="en-GB" sz="2000" dirty="0"/>
            </a:br>
            <a:r>
              <a:rPr lang="en-GB" sz="2000" dirty="0"/>
              <a:t/>
            </a:r>
            <a:br>
              <a:rPr lang="en-GB" sz="2000" dirty="0"/>
            </a:br>
            <a:r>
              <a:rPr lang="en-GB" sz="2000" dirty="0"/>
              <a:t>It becomes more </a:t>
            </a:r>
            <a:r>
              <a:rPr lang="en-GB" sz="2000" u="sng" dirty="0"/>
              <a:t>resilient</a:t>
            </a:r>
            <a:r>
              <a:rPr lang="en-GB" sz="2000" dirty="0"/>
              <a:t>, more </a:t>
            </a:r>
            <a:r>
              <a:rPr lang="en-GB" sz="2000" u="sng" dirty="0"/>
              <a:t>capable of adapting </a:t>
            </a:r>
            <a:r>
              <a:rPr lang="en-GB" sz="2000" dirty="0"/>
              <a:t>to change, and better able to </a:t>
            </a:r>
            <a:r>
              <a:rPr lang="en-GB" sz="2000" u="sng" dirty="0"/>
              <a:t>improve its efforts</a:t>
            </a:r>
            <a:r>
              <a:rPr lang="en-GB" sz="2000" dirty="0"/>
              <a:t> and </a:t>
            </a:r>
            <a:r>
              <a:rPr lang="en-GB" sz="2000" u="sng" dirty="0"/>
              <a:t>sustain itself over time</a:t>
            </a:r>
            <a:r>
              <a:rPr lang="en-GB" sz="2000" dirty="0"/>
              <a:t>” </a:t>
            </a:r>
            <a:br>
              <a:rPr lang="en-GB" sz="2000" dirty="0"/>
            </a:br>
            <a:r>
              <a:rPr lang="en-GB" sz="2000" dirty="0"/>
              <a:t/>
            </a:r>
            <a:br>
              <a:rPr lang="en-GB" sz="2000" dirty="0"/>
            </a:br>
            <a:r>
              <a:rPr lang="en-GB" sz="2000" dirty="0"/>
              <a:t>United Nations (2007)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b="1" u="sng" dirty="0"/>
              <a:t>ISLAND COMMUNITIES – KEY CHALLENGES</a:t>
            </a:r>
          </a:p>
        </p:txBody>
      </p:sp>
      <p:sp>
        <p:nvSpPr>
          <p:cNvPr id="3" name="Content Placeholder 2"/>
          <p:cNvSpPr>
            <a:spLocks noGrp="1"/>
          </p:cNvSpPr>
          <p:nvPr>
            <p:ph idx="1"/>
          </p:nvPr>
        </p:nvSpPr>
        <p:spPr>
          <a:xfrm>
            <a:off x="443541" y="1160748"/>
            <a:ext cx="8229600" cy="4525963"/>
          </a:xfrm>
        </p:spPr>
        <p:txBody>
          <a:bodyPr vert="horz" lIns="91440" tIns="45720" rIns="91440" bIns="45720" rtlCol="0" anchor="t">
            <a:normAutofit/>
          </a:bodyPr>
          <a:lstStyle/>
          <a:p>
            <a:pPr algn="ctr">
              <a:buNone/>
            </a:pPr>
            <a:r>
              <a:rPr lang="en-GB" sz="1600" b="1" u="sng" dirty="0"/>
              <a:t>Key Challenges For Island Communities </a:t>
            </a:r>
          </a:p>
          <a:p>
            <a:pPr algn="ctr">
              <a:buNone/>
            </a:pPr>
            <a:r>
              <a:rPr lang="en-GB" sz="1600" b="1" u="sng" dirty="0"/>
              <a:t>(especially those with a population of 1,000 inhabitants or less)</a:t>
            </a:r>
          </a:p>
          <a:p>
            <a:pPr algn="ctr">
              <a:buNone/>
            </a:pPr>
            <a:endParaRPr lang="en-GB" sz="1600" b="1" u="sng" dirty="0"/>
          </a:p>
          <a:p>
            <a:pPr>
              <a:buFont typeface="+mj-lt"/>
              <a:buAutoNum type="arabicPeriod"/>
            </a:pPr>
            <a:r>
              <a:rPr lang="en-GB" sz="1600" dirty="0"/>
              <a:t>Challenge of being distant  - example - access to mainland services, cost and expenditure</a:t>
            </a:r>
          </a:p>
          <a:p>
            <a:pPr>
              <a:buFont typeface="+mj-lt"/>
              <a:buAutoNum type="arabicPeriod"/>
            </a:pPr>
            <a:endParaRPr lang="en-GB" sz="1600" dirty="0"/>
          </a:p>
          <a:p>
            <a:pPr>
              <a:buFont typeface="+mj-lt"/>
              <a:buAutoNum type="arabicPeriod"/>
            </a:pPr>
            <a:r>
              <a:rPr lang="en-GB" sz="1600" dirty="0"/>
              <a:t>Challenge of being small – example - migratory issues, economic development and diversification</a:t>
            </a:r>
          </a:p>
          <a:p>
            <a:pPr>
              <a:buFont typeface="+mj-lt"/>
              <a:buAutoNum type="arabicPeriod"/>
            </a:pPr>
            <a:endParaRPr lang="en-GB" sz="1600" dirty="0"/>
          </a:p>
          <a:p>
            <a:pPr>
              <a:buFont typeface="+mj-lt"/>
              <a:buAutoNum type="arabicPeriod"/>
            </a:pPr>
            <a:r>
              <a:rPr lang="en-GB" sz="1600" dirty="0"/>
              <a:t>Challenge of governance and jurisdiction</a:t>
            </a:r>
          </a:p>
          <a:p>
            <a:pPr>
              <a:buFont typeface="+mj-lt"/>
              <a:buAutoNum type="arabicPeriod"/>
            </a:pPr>
            <a:endParaRPr lang="en-GB" sz="1600" dirty="0"/>
          </a:p>
          <a:p>
            <a:pPr>
              <a:buFont typeface="+mj-lt"/>
              <a:buAutoNum type="arabicPeriod"/>
            </a:pPr>
            <a:r>
              <a:rPr lang="en-GB" sz="1600" dirty="0"/>
              <a:t>Challenge of climate change – example - coastal/marine pollution, land management</a:t>
            </a:r>
          </a:p>
          <a:p>
            <a:pPr>
              <a:buFont typeface="+mj-lt"/>
              <a:buAutoNum type="arabicPeriod"/>
            </a:pPr>
            <a:endParaRPr lang="en-GB" sz="1600" dirty="0"/>
          </a:p>
          <a:p>
            <a:pPr>
              <a:buNone/>
            </a:pPr>
            <a:r>
              <a:rPr lang="en-GB" sz="1600" dirty="0"/>
              <a:t>	- A number of individual island development plans and associated policies incorporate many or if not all of the above.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2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20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20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 calcmode="lin" valueType="num">
                                      <p:cBhvr additive="base">
                                        <p:cTn id="25" dur="20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 calcmode="lin" valueType="num">
                                      <p:cBhvr additive="base">
                                        <p:cTn id="31" dur="2000" fill="hold"/>
                                        <p:tgtEl>
                                          <p:spTgt spid="3">
                                            <p:txEl>
                                              <p:pRg st="11" end="11"/>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b="1" u="sng" dirty="0"/>
              <a:t>2007 –SENSOR REPORT</a:t>
            </a:r>
            <a:br>
              <a:rPr lang="en-GB" sz="2000" b="1" u="sng" dirty="0"/>
            </a:br>
            <a:r>
              <a:rPr lang="en-GB" sz="2000" b="1" u="sng" dirty="0"/>
              <a:t> (SUSTAINABILITY IN EUROPEAN ISLANDS)</a:t>
            </a:r>
          </a:p>
        </p:txBody>
      </p:sp>
      <p:sp>
        <p:nvSpPr>
          <p:cNvPr id="3" name="Content Placeholder 2"/>
          <p:cNvSpPr>
            <a:spLocks noGrp="1"/>
          </p:cNvSpPr>
          <p:nvPr>
            <p:ph idx="1"/>
          </p:nvPr>
        </p:nvSpPr>
        <p:spPr>
          <a:xfrm>
            <a:off x="179512" y="1628800"/>
            <a:ext cx="8229600" cy="4525963"/>
          </a:xfrm>
        </p:spPr>
        <p:txBody>
          <a:bodyPr>
            <a:normAutofit fontScale="92500" lnSpcReduction="10000"/>
          </a:bodyPr>
          <a:lstStyle/>
          <a:p>
            <a:r>
              <a:rPr lang="en-GB" sz="1600" dirty="0"/>
              <a:t>Focuses on sustainability issues in relation to European islands</a:t>
            </a:r>
          </a:p>
          <a:p>
            <a:endParaRPr lang="en-GB" sz="1600" dirty="0"/>
          </a:p>
          <a:p>
            <a:r>
              <a:rPr lang="en-GB" sz="1600" dirty="0"/>
              <a:t>Helps to underpin Article 182 Amsterdam Treaty, the European Union Cohesion Policy and Strategies relating to regional development funding</a:t>
            </a:r>
          </a:p>
          <a:p>
            <a:endParaRPr lang="en-GB" sz="1600" dirty="0"/>
          </a:p>
          <a:p>
            <a:pPr>
              <a:buNone/>
            </a:pPr>
            <a:r>
              <a:rPr lang="en-GB" sz="1600" b="1" dirty="0"/>
              <a:t>Important issues highlighted in report include:-</a:t>
            </a:r>
          </a:p>
          <a:p>
            <a:pPr>
              <a:buNone/>
            </a:pPr>
            <a:endParaRPr lang="en-GB" sz="1600" dirty="0"/>
          </a:p>
          <a:p>
            <a:pPr>
              <a:buFont typeface="+mj-lt"/>
              <a:buAutoNum type="arabicPeriod"/>
            </a:pPr>
            <a:r>
              <a:rPr lang="en-GB" sz="1600" dirty="0"/>
              <a:t>The need to recognise that there are different sustainability challenges re: cold and warm water islands (Page 19 &amp; 27)</a:t>
            </a:r>
          </a:p>
          <a:p>
            <a:pPr>
              <a:buFont typeface="+mj-lt"/>
              <a:buAutoNum type="arabicPeriod"/>
            </a:pPr>
            <a:endParaRPr lang="en-GB" sz="1600" dirty="0"/>
          </a:p>
          <a:p>
            <a:pPr>
              <a:buFont typeface="+mj-lt"/>
              <a:buAutoNum type="arabicPeriod"/>
            </a:pPr>
            <a:r>
              <a:rPr lang="en-GB" sz="1600" dirty="0"/>
              <a:t>Size and population of islands dictates that there are different priorities and challenges in relation to social, economic, governance and environmental sustainability</a:t>
            </a:r>
          </a:p>
          <a:p>
            <a:pPr>
              <a:buFont typeface="+mj-lt"/>
              <a:buAutoNum type="arabicPeriod"/>
            </a:pPr>
            <a:endParaRPr lang="en-GB" sz="1600" dirty="0"/>
          </a:p>
          <a:p>
            <a:pPr>
              <a:buFont typeface="+mj-lt"/>
              <a:buAutoNum type="arabicPeriod"/>
            </a:pPr>
            <a:r>
              <a:rPr lang="en-GB" sz="1600" dirty="0"/>
              <a:t>“The need to develop comparable data-sets and sustainability issues which may be used to inform policy decisions at E.U. Level”.</a:t>
            </a:r>
          </a:p>
          <a:p>
            <a:pPr>
              <a:buFont typeface="+mj-lt"/>
              <a:buAutoNum type="arabicPeriod"/>
            </a:pPr>
            <a:endParaRPr lang="en-GB" sz="1600" dirty="0"/>
          </a:p>
          <a:p>
            <a:pPr>
              <a:buFont typeface="+mj-lt"/>
              <a:buAutoNum type="arabicPeriod"/>
            </a:pPr>
            <a:r>
              <a:rPr lang="en-GB" sz="1600" dirty="0"/>
              <a:t>16 sustainability indicators selected-now “fit for purpose” or requiring closer scrutiny and definition?</a:t>
            </a:r>
          </a:p>
          <a:p>
            <a:endParaRPr lang="en-GB" sz="12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2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20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2000" fill="hold"/>
                                        <p:tgtEl>
                                          <p:spTgt spid="3">
                                            <p:txEl>
                                              <p:pRg st="10" end="10"/>
                                            </p:txEl>
                                          </p:spTgt>
                                        </p:tgtEl>
                                        <p:attrNameLst>
                                          <p:attrName>ppt_x</p:attrName>
                                        </p:attrNameLst>
                                      </p:cBhvr>
                                      <p:tavLst>
                                        <p:tav tm="0">
                                          <p:val>
                                            <p:strVal val="1+#ppt_w/2"/>
                                          </p:val>
                                        </p:tav>
                                        <p:tav tm="100000">
                                          <p:val>
                                            <p:strVal val="#ppt_x"/>
                                          </p:val>
                                        </p:tav>
                                      </p:tavLst>
                                    </p:anim>
                                    <p:anim calcmode="lin" valueType="num">
                                      <p:cBhvr additive="base">
                                        <p:cTn id="38" dur="20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2000" fill="hold"/>
                                        <p:tgtEl>
                                          <p:spTgt spid="3">
                                            <p:txEl>
                                              <p:pRg st="12" end="12"/>
                                            </p:txEl>
                                          </p:spTgt>
                                        </p:tgtEl>
                                        <p:attrNameLst>
                                          <p:attrName>ppt_x</p:attrName>
                                        </p:attrNameLst>
                                      </p:cBhvr>
                                      <p:tavLst>
                                        <p:tav tm="0">
                                          <p:val>
                                            <p:strVal val="1+#ppt_w/2"/>
                                          </p:val>
                                        </p:tav>
                                        <p:tav tm="100000">
                                          <p:val>
                                            <p:strVal val="#ppt_x"/>
                                          </p:val>
                                        </p:tav>
                                      </p:tavLst>
                                    </p:anim>
                                    <p:anim calcmode="lin" valueType="num">
                                      <p:cBhvr additive="base">
                                        <p:cTn id="44" dur="20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b="1" u="sng" dirty="0"/>
              <a:t>PURPOSE OF SUSTAINABILITY INDICATORS</a:t>
            </a:r>
          </a:p>
        </p:txBody>
      </p:sp>
      <p:sp>
        <p:nvSpPr>
          <p:cNvPr id="3" name="Content Placeholder 2"/>
          <p:cNvSpPr>
            <a:spLocks noGrp="1"/>
          </p:cNvSpPr>
          <p:nvPr>
            <p:ph idx="1"/>
          </p:nvPr>
        </p:nvSpPr>
        <p:spPr>
          <a:xfrm>
            <a:off x="395536" y="1772816"/>
            <a:ext cx="8229600" cy="3528392"/>
          </a:xfrm>
        </p:spPr>
        <p:txBody>
          <a:bodyPr>
            <a:normAutofit/>
          </a:bodyPr>
          <a:lstStyle/>
          <a:p>
            <a:r>
              <a:rPr lang="en-GB" sz="1600" dirty="0"/>
              <a:t>Early warning signals – “change analysis”</a:t>
            </a:r>
          </a:p>
          <a:p>
            <a:endParaRPr lang="en-GB" sz="1600" dirty="0"/>
          </a:p>
          <a:p>
            <a:r>
              <a:rPr lang="en-GB" sz="1600" dirty="0"/>
              <a:t>To identify weaknesses and strengths</a:t>
            </a:r>
          </a:p>
          <a:p>
            <a:endParaRPr lang="en-GB" sz="1600" dirty="0"/>
          </a:p>
          <a:p>
            <a:r>
              <a:rPr lang="en-GB" sz="1600" dirty="0"/>
              <a:t>Supporting and influencing future decision making process</a:t>
            </a:r>
          </a:p>
          <a:p>
            <a:endParaRPr lang="en-GB" sz="1600" dirty="0"/>
          </a:p>
          <a:p>
            <a:r>
              <a:rPr lang="en-GB" sz="1600" dirty="0"/>
              <a:t>Supporting evidence incorporated into strategic/policy development and application</a:t>
            </a:r>
          </a:p>
          <a:p>
            <a:endParaRPr lang="en-GB" sz="1600" dirty="0"/>
          </a:p>
          <a:p>
            <a:r>
              <a:rPr lang="en-GB" sz="1600" dirty="0"/>
              <a:t>Providing public and stakeholder information</a:t>
            </a:r>
          </a:p>
          <a:p>
            <a:endParaRPr lang="en-GB" sz="1600" dirty="0"/>
          </a:p>
          <a:p>
            <a:pPr>
              <a:buNone/>
            </a:pPr>
            <a:endParaRPr lang="en-GB" sz="1600" dirty="0"/>
          </a:p>
          <a:p>
            <a:pPr>
              <a:buNone/>
            </a:pPr>
            <a:endParaRPr lang="en-GB" sz="2000" dirty="0"/>
          </a:p>
        </p:txBody>
      </p:sp>
      <p:sp>
        <p:nvSpPr>
          <p:cNvPr id="5" name="Title 1"/>
          <p:cNvSpPr txBox="1">
            <a:spLocks/>
          </p:cNvSpPr>
          <p:nvPr/>
        </p:nvSpPr>
        <p:spPr>
          <a:xfrm>
            <a:off x="539552" y="278092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2000" b="1" i="0" u="sng" strike="noStrike" kern="1200" cap="none" spc="0" normalizeH="0" baseline="0" noProof="0" dirty="0">
              <a:ln>
                <a:noFill/>
              </a:ln>
              <a:solidFill>
                <a:schemeClr val="tx1"/>
              </a:solidFill>
              <a:effectLst/>
              <a:uLnTx/>
              <a:uFillTx/>
              <a:latin typeface="+mj-lt"/>
              <a:ea typeface="+mj-ea"/>
              <a:cs typeface="+mj-cs"/>
            </a:endParaRPr>
          </a:p>
        </p:txBody>
      </p:sp>
      <p:sp>
        <p:nvSpPr>
          <p:cNvPr id="6" name="Content Placeholder 2"/>
          <p:cNvSpPr txBox="1">
            <a:spLocks/>
          </p:cNvSpPr>
          <p:nvPr/>
        </p:nvSpPr>
        <p:spPr>
          <a:xfrm>
            <a:off x="539552" y="4077073"/>
            <a:ext cx="8229600" cy="15047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16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16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6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0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2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20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706090"/>
          </a:xfrm>
        </p:spPr>
        <p:txBody>
          <a:bodyPr>
            <a:noAutofit/>
          </a:bodyPr>
          <a:lstStyle/>
          <a:p>
            <a:pPr lvl="0"/>
            <a:r>
              <a:rPr lang="en-GB" sz="2000" b="1" u="sng" dirty="0"/>
              <a:t>WHAT CONSTITUTES A “GOOD INDICATOR”</a:t>
            </a:r>
            <a:br>
              <a:rPr lang="en-GB" sz="2000" b="1" u="sng" dirty="0"/>
            </a:br>
            <a:endParaRPr lang="en-GB" sz="2000" dirty="0"/>
          </a:p>
        </p:txBody>
      </p:sp>
      <p:sp>
        <p:nvSpPr>
          <p:cNvPr id="4" name="Content Placeholder 2"/>
          <p:cNvSpPr txBox="1">
            <a:spLocks/>
          </p:cNvSpPr>
          <p:nvPr/>
        </p:nvSpPr>
        <p:spPr>
          <a:xfrm>
            <a:off x="467544" y="2060848"/>
            <a:ext cx="8229600" cy="367240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Technically robust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16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Sensitive to change, can be regularly updated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16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1600" dirty="0"/>
              <a:t>Relevant, meaningful, available and understood by all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GB" sz="16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Complementary – direct correlation with other indicators.  For example a shortage of social housing on an island may have a direct relationship with migratory trends.  </a:t>
            </a:r>
            <a:r>
              <a:rPr lang="en-GB" sz="1600" dirty="0"/>
              <a:t>Levels of tourism may have a particular impact on employment opportunities and the maintenance of an islands environment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GB" sz="16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1600" dirty="0"/>
              <a:t>Comparability – measuring “like with like”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16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6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20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20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2000" fill="hold"/>
                                        <p:tgtEl>
                                          <p:spTgt spid="4">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2000" fill="hold"/>
                                        <p:tgtEl>
                                          <p:spTgt spid="4">
                                            <p:txEl>
                                              <p:pRg st="6" end="6"/>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 calcmode="lin" valueType="num">
                                      <p:cBhvr additive="base">
                                        <p:cTn id="31" dur="2000" fill="hold"/>
                                        <p:tgtEl>
                                          <p:spTgt spid="4">
                                            <p:txEl>
                                              <p:pRg st="8" end="8"/>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4">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b="1" u="sng" dirty="0"/>
              <a:t>A PLETHORA OF SUSTAINABILITY INDICATORS</a:t>
            </a:r>
          </a:p>
        </p:txBody>
      </p:sp>
      <p:sp>
        <p:nvSpPr>
          <p:cNvPr id="3" name="Content Placeholder 2"/>
          <p:cNvSpPr>
            <a:spLocks noGrp="1"/>
          </p:cNvSpPr>
          <p:nvPr>
            <p:ph idx="1"/>
          </p:nvPr>
        </p:nvSpPr>
        <p:spPr>
          <a:xfrm>
            <a:off x="443541" y="1268760"/>
            <a:ext cx="8229600" cy="4525963"/>
          </a:xfrm>
        </p:spPr>
        <p:txBody>
          <a:bodyPr>
            <a:normAutofit/>
          </a:bodyPr>
          <a:lstStyle/>
          <a:p>
            <a:pPr>
              <a:buNone/>
            </a:pPr>
            <a:r>
              <a:rPr lang="en-GB" sz="1600" dirty="0"/>
              <a:t>	</a:t>
            </a:r>
            <a:endParaRPr lang="en-GB" sz="1600" dirty="0" smtClean="0"/>
          </a:p>
          <a:p>
            <a:pPr>
              <a:buNone/>
            </a:pPr>
            <a:endParaRPr lang="en-GB" sz="1600" dirty="0"/>
          </a:p>
          <a:p>
            <a:pPr>
              <a:buNone/>
            </a:pPr>
            <a:r>
              <a:rPr lang="en-GB" sz="1600" dirty="0" smtClean="0"/>
              <a:t>       Current</a:t>
            </a:r>
            <a:r>
              <a:rPr lang="en-GB" sz="1600" dirty="0"/>
              <a:t>/future development of ESIN sustainability indicators – what is the “fit”?  Avoiding repetition and confusion.  A need to be mindful of other data-sets which are in operation such as:</a:t>
            </a:r>
          </a:p>
          <a:p>
            <a:pPr>
              <a:buNone/>
            </a:pPr>
            <a:endParaRPr lang="en-GB" sz="1600" dirty="0"/>
          </a:p>
          <a:p>
            <a:r>
              <a:rPr lang="en-GB" sz="1600" dirty="0"/>
              <a:t>National/regional – established by national governments and specific service departments (often used for example in regional planning).</a:t>
            </a:r>
          </a:p>
          <a:p>
            <a:endParaRPr lang="en-GB" sz="1600" dirty="0"/>
          </a:p>
          <a:p>
            <a:r>
              <a:rPr lang="en-GB" sz="1600" dirty="0"/>
              <a:t>Local government – measuring effectiveness of local strategies and policies which may and are often directly correlated to island communities.</a:t>
            </a:r>
          </a:p>
          <a:p>
            <a:endParaRPr lang="en-GB" sz="1600" dirty="0"/>
          </a:p>
          <a:p>
            <a:r>
              <a:rPr lang="en-GB" sz="1600" dirty="0"/>
              <a:t>Individual islands – supporting local development planning</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2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20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23528" y="332656"/>
          <a:ext cx="8424935" cy="5376486"/>
        </p:xfrm>
        <a:graphic>
          <a:graphicData uri="http://schemas.openxmlformats.org/drawingml/2006/table">
            <a:tbl>
              <a:tblPr/>
              <a:tblGrid>
                <a:gridCol w="2399285">
                  <a:extLst>
                    <a:ext uri="{9D8B030D-6E8A-4147-A177-3AD203B41FA5}">
                      <a16:colId xmlns="" xmlns:a16="http://schemas.microsoft.com/office/drawing/2014/main" val="20000"/>
                    </a:ext>
                  </a:extLst>
                </a:gridCol>
                <a:gridCol w="903128">
                  <a:extLst>
                    <a:ext uri="{9D8B030D-6E8A-4147-A177-3AD203B41FA5}">
                      <a16:colId xmlns="" xmlns:a16="http://schemas.microsoft.com/office/drawing/2014/main" val="20001"/>
                    </a:ext>
                  </a:extLst>
                </a:gridCol>
                <a:gridCol w="903128">
                  <a:extLst>
                    <a:ext uri="{9D8B030D-6E8A-4147-A177-3AD203B41FA5}">
                      <a16:colId xmlns="" xmlns:a16="http://schemas.microsoft.com/office/drawing/2014/main" val="20002"/>
                    </a:ext>
                  </a:extLst>
                </a:gridCol>
                <a:gridCol w="903128">
                  <a:extLst>
                    <a:ext uri="{9D8B030D-6E8A-4147-A177-3AD203B41FA5}">
                      <a16:colId xmlns="" xmlns:a16="http://schemas.microsoft.com/office/drawing/2014/main" val="20003"/>
                    </a:ext>
                  </a:extLst>
                </a:gridCol>
                <a:gridCol w="903128">
                  <a:extLst>
                    <a:ext uri="{9D8B030D-6E8A-4147-A177-3AD203B41FA5}">
                      <a16:colId xmlns="" xmlns:a16="http://schemas.microsoft.com/office/drawing/2014/main" val="20004"/>
                    </a:ext>
                  </a:extLst>
                </a:gridCol>
                <a:gridCol w="903128">
                  <a:extLst>
                    <a:ext uri="{9D8B030D-6E8A-4147-A177-3AD203B41FA5}">
                      <a16:colId xmlns="" xmlns:a16="http://schemas.microsoft.com/office/drawing/2014/main" val="20005"/>
                    </a:ext>
                  </a:extLst>
                </a:gridCol>
                <a:gridCol w="755005">
                  <a:extLst>
                    <a:ext uri="{9D8B030D-6E8A-4147-A177-3AD203B41FA5}">
                      <a16:colId xmlns="" xmlns:a16="http://schemas.microsoft.com/office/drawing/2014/main" val="20006"/>
                    </a:ext>
                  </a:extLst>
                </a:gridCol>
                <a:gridCol w="755005">
                  <a:extLst>
                    <a:ext uri="{9D8B030D-6E8A-4147-A177-3AD203B41FA5}">
                      <a16:colId xmlns="" xmlns:a16="http://schemas.microsoft.com/office/drawing/2014/main" val="20007"/>
                    </a:ext>
                  </a:extLst>
                </a:gridCol>
              </a:tblGrid>
              <a:tr h="1428207">
                <a:tc>
                  <a:txBody>
                    <a:bodyPr/>
                    <a:lstStyle/>
                    <a:p>
                      <a:pPr algn="ctr">
                        <a:lnSpc>
                          <a:spcPct val="115000"/>
                        </a:lnSpc>
                        <a:spcAft>
                          <a:spcPts val="0"/>
                        </a:spcAft>
                      </a:pPr>
                      <a:endParaRPr lang="en-GB" sz="1200" dirty="0">
                        <a:latin typeface="Arial"/>
                        <a:ea typeface="Calibri"/>
                        <a:cs typeface="Times New Roman"/>
                      </a:endParaRPr>
                    </a:p>
                    <a:p>
                      <a:pPr algn="ctr">
                        <a:lnSpc>
                          <a:spcPct val="115000"/>
                        </a:lnSpc>
                        <a:spcAft>
                          <a:spcPts val="0"/>
                        </a:spcAft>
                      </a:pPr>
                      <a:r>
                        <a:rPr lang="en-GB" sz="1200" b="1" u="sng" dirty="0">
                          <a:latin typeface="Arial"/>
                          <a:ea typeface="Calibri"/>
                          <a:cs typeface="Times New Roman"/>
                        </a:rPr>
                        <a:t>SUSTAINABILITY INDICATOR</a:t>
                      </a:r>
                      <a:endParaRPr lang="en-GB" sz="12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200" b="1" dirty="0">
                        <a:latin typeface="Arial"/>
                        <a:ea typeface="Calibri"/>
                        <a:cs typeface="Times New Roman"/>
                      </a:endParaRPr>
                    </a:p>
                    <a:p>
                      <a:pPr algn="ctr">
                        <a:spcAft>
                          <a:spcPts val="0"/>
                        </a:spcAft>
                      </a:pPr>
                      <a:r>
                        <a:rPr lang="en-GB" sz="1200" b="1" dirty="0">
                          <a:latin typeface="Arial"/>
                          <a:ea typeface="Calibri"/>
                          <a:cs typeface="Times New Roman"/>
                        </a:rPr>
                        <a:t>VERY BIG ISLAND</a:t>
                      </a:r>
                      <a:endParaRPr lang="en-GB" sz="1200" dirty="0">
                        <a:latin typeface="Arial"/>
                        <a:ea typeface="Calibri"/>
                        <a:cs typeface="Times New Roman"/>
                      </a:endParaRPr>
                    </a:p>
                    <a:p>
                      <a:pPr algn="ctr">
                        <a:spcAft>
                          <a:spcPts val="0"/>
                        </a:spcAft>
                      </a:pPr>
                      <a:r>
                        <a:rPr lang="en-GB" sz="1200" b="1" dirty="0" err="1">
                          <a:latin typeface="Arial"/>
                          <a:ea typeface="Calibri"/>
                          <a:cs typeface="Times New Roman"/>
                        </a:rPr>
                        <a:t>50k</a:t>
                      </a:r>
                      <a:r>
                        <a:rPr lang="en-GB" sz="1200" b="1" dirty="0">
                          <a:latin typeface="Arial"/>
                          <a:ea typeface="Calibri"/>
                          <a:cs typeface="Times New Roman"/>
                        </a:rPr>
                        <a:t> inhabitants</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and</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more</a:t>
                      </a:r>
                      <a:endParaRPr lang="en-GB" sz="12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200" b="1" dirty="0">
                        <a:latin typeface="Arial"/>
                        <a:ea typeface="Calibri"/>
                        <a:cs typeface="Times New Roman"/>
                      </a:endParaRPr>
                    </a:p>
                    <a:p>
                      <a:pPr algn="ctr">
                        <a:spcAft>
                          <a:spcPts val="0"/>
                        </a:spcAft>
                      </a:pPr>
                      <a:r>
                        <a:rPr lang="en-GB" sz="1200" b="1" dirty="0">
                          <a:latin typeface="Arial"/>
                          <a:ea typeface="Calibri"/>
                          <a:cs typeface="Times New Roman"/>
                        </a:rPr>
                        <a:t>BIG ISLAND</a:t>
                      </a:r>
                      <a:endParaRPr lang="en-GB" sz="1200" dirty="0">
                        <a:latin typeface="Arial"/>
                        <a:ea typeface="Calibri"/>
                        <a:cs typeface="Times New Roman"/>
                      </a:endParaRPr>
                    </a:p>
                    <a:p>
                      <a:pPr algn="ctr">
                        <a:spcAft>
                          <a:spcPts val="0"/>
                        </a:spcAft>
                      </a:pPr>
                      <a:r>
                        <a:rPr lang="en-GB" sz="1200" b="1" dirty="0" err="1">
                          <a:latin typeface="Arial"/>
                          <a:ea typeface="Calibri"/>
                          <a:cs typeface="Times New Roman"/>
                        </a:rPr>
                        <a:t>50k</a:t>
                      </a:r>
                      <a:r>
                        <a:rPr lang="en-GB" sz="1200" b="1" dirty="0">
                          <a:latin typeface="Arial"/>
                          <a:ea typeface="Calibri"/>
                          <a:cs typeface="Times New Roman"/>
                        </a:rPr>
                        <a:t> </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to</a:t>
                      </a:r>
                      <a:endParaRPr lang="en-GB" sz="1200" dirty="0">
                        <a:latin typeface="Arial"/>
                        <a:ea typeface="Calibri"/>
                        <a:cs typeface="Times New Roman"/>
                      </a:endParaRPr>
                    </a:p>
                    <a:p>
                      <a:pPr algn="ctr">
                        <a:spcAft>
                          <a:spcPts val="0"/>
                        </a:spcAft>
                      </a:pPr>
                      <a:r>
                        <a:rPr lang="en-GB" sz="1200" b="1" dirty="0" err="1">
                          <a:latin typeface="Arial"/>
                          <a:ea typeface="Calibri"/>
                          <a:cs typeface="Times New Roman"/>
                        </a:rPr>
                        <a:t>5k</a:t>
                      </a:r>
                      <a:r>
                        <a:rPr lang="en-GB" sz="1200" b="1" dirty="0">
                          <a:latin typeface="Arial"/>
                          <a:ea typeface="Calibri"/>
                          <a:cs typeface="Times New Roman"/>
                        </a:rPr>
                        <a:t> inhabitants</a:t>
                      </a:r>
                      <a:endParaRPr lang="en-GB" sz="12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200" b="1" dirty="0">
                        <a:latin typeface="Arial"/>
                        <a:ea typeface="Calibri"/>
                        <a:cs typeface="Times New Roman"/>
                      </a:endParaRPr>
                    </a:p>
                    <a:p>
                      <a:pPr algn="ctr">
                        <a:spcAft>
                          <a:spcPts val="0"/>
                        </a:spcAft>
                      </a:pPr>
                      <a:r>
                        <a:rPr lang="en-GB" sz="1200" b="1" dirty="0">
                          <a:latin typeface="Arial"/>
                          <a:ea typeface="Calibri"/>
                          <a:cs typeface="Times New Roman"/>
                        </a:rPr>
                        <a:t>MEDIUM ISLAND</a:t>
                      </a:r>
                      <a:endParaRPr lang="en-GB" sz="1200" dirty="0">
                        <a:latin typeface="Arial"/>
                        <a:ea typeface="Calibri"/>
                        <a:cs typeface="Times New Roman"/>
                      </a:endParaRPr>
                    </a:p>
                    <a:p>
                      <a:pPr algn="ctr">
                        <a:spcAft>
                          <a:spcPts val="0"/>
                        </a:spcAft>
                      </a:pPr>
                      <a:r>
                        <a:rPr lang="en-GB" sz="1200" b="1" dirty="0" err="1">
                          <a:latin typeface="Arial"/>
                          <a:ea typeface="Calibri"/>
                          <a:cs typeface="Times New Roman"/>
                        </a:rPr>
                        <a:t>5k</a:t>
                      </a:r>
                      <a:r>
                        <a:rPr lang="en-GB" sz="1200" b="1" dirty="0">
                          <a:latin typeface="Arial"/>
                          <a:ea typeface="Calibri"/>
                          <a:cs typeface="Times New Roman"/>
                        </a:rPr>
                        <a:t> </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to</a:t>
                      </a:r>
                      <a:endParaRPr lang="en-GB" sz="1200" dirty="0">
                        <a:latin typeface="Arial"/>
                        <a:ea typeface="Calibri"/>
                        <a:cs typeface="Times New Roman"/>
                      </a:endParaRPr>
                    </a:p>
                    <a:p>
                      <a:pPr algn="ctr">
                        <a:spcAft>
                          <a:spcPts val="0"/>
                        </a:spcAft>
                      </a:pPr>
                      <a:r>
                        <a:rPr lang="en-GB" sz="1200" b="1" dirty="0" err="1">
                          <a:latin typeface="Arial"/>
                          <a:ea typeface="Calibri"/>
                          <a:cs typeface="Times New Roman"/>
                        </a:rPr>
                        <a:t>1k</a:t>
                      </a:r>
                      <a:r>
                        <a:rPr lang="en-GB" sz="1200" b="1" dirty="0">
                          <a:latin typeface="Arial"/>
                          <a:ea typeface="Calibri"/>
                          <a:cs typeface="Times New Roman"/>
                        </a:rPr>
                        <a:t> inhabitants</a:t>
                      </a:r>
                      <a:endParaRPr lang="en-GB" sz="12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200" b="1" dirty="0">
                        <a:latin typeface="Arial"/>
                        <a:ea typeface="Calibri"/>
                        <a:cs typeface="Times New Roman"/>
                      </a:endParaRPr>
                    </a:p>
                    <a:p>
                      <a:pPr algn="ctr">
                        <a:spcAft>
                          <a:spcPts val="0"/>
                        </a:spcAft>
                      </a:pPr>
                      <a:r>
                        <a:rPr lang="en-GB" sz="1200" b="1" dirty="0">
                          <a:latin typeface="Arial"/>
                          <a:ea typeface="Calibri"/>
                          <a:cs typeface="Times New Roman"/>
                        </a:rPr>
                        <a:t>SMALL ISLAND</a:t>
                      </a:r>
                      <a:endParaRPr lang="en-GB" sz="1200" dirty="0">
                        <a:latin typeface="Arial"/>
                        <a:ea typeface="Calibri"/>
                        <a:cs typeface="Times New Roman"/>
                      </a:endParaRPr>
                    </a:p>
                    <a:p>
                      <a:pPr algn="ctr">
                        <a:spcAft>
                          <a:spcPts val="0"/>
                        </a:spcAft>
                      </a:pPr>
                      <a:r>
                        <a:rPr lang="en-GB" sz="1200" b="1" dirty="0" err="1">
                          <a:latin typeface="Arial"/>
                          <a:ea typeface="Calibri"/>
                          <a:cs typeface="Times New Roman"/>
                        </a:rPr>
                        <a:t>1k</a:t>
                      </a:r>
                      <a:r>
                        <a:rPr lang="en-GB" sz="1200" b="1" dirty="0">
                          <a:latin typeface="Arial"/>
                          <a:ea typeface="Calibri"/>
                          <a:cs typeface="Times New Roman"/>
                        </a:rPr>
                        <a:t> </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to</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50 inhabitants</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or less</a:t>
                      </a:r>
                      <a:endParaRPr lang="en-GB" sz="12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200" b="1" dirty="0">
                        <a:latin typeface="Arial"/>
                        <a:ea typeface="Calibri"/>
                        <a:cs typeface="Times New Roman"/>
                      </a:endParaRPr>
                    </a:p>
                    <a:p>
                      <a:pPr algn="ctr">
                        <a:spcAft>
                          <a:spcPts val="0"/>
                        </a:spcAft>
                      </a:pPr>
                      <a:r>
                        <a:rPr lang="en-GB" sz="1200" b="1" dirty="0">
                          <a:latin typeface="Arial"/>
                          <a:ea typeface="Calibri"/>
                          <a:cs typeface="Times New Roman"/>
                        </a:rPr>
                        <a:t>SMALL</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ISLANDS</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50</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and less</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than</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5</a:t>
                      </a:r>
                      <a:endParaRPr lang="en-GB" sz="12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200" b="1" dirty="0">
                        <a:latin typeface="Arial"/>
                        <a:ea typeface="Calibri"/>
                        <a:cs typeface="Times New Roman"/>
                      </a:endParaRPr>
                    </a:p>
                    <a:p>
                      <a:pPr algn="ctr">
                        <a:spcAft>
                          <a:spcPts val="0"/>
                        </a:spcAft>
                      </a:pPr>
                      <a:r>
                        <a:rPr lang="en-GB" sz="1200" b="1" dirty="0">
                          <a:latin typeface="Arial"/>
                          <a:ea typeface="Calibri"/>
                          <a:cs typeface="Times New Roman"/>
                        </a:rPr>
                        <a:t>WARM WATER</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ISLANDS</a:t>
                      </a:r>
                      <a:endParaRPr lang="en-GB" sz="12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200" b="1" dirty="0">
                        <a:latin typeface="Arial"/>
                        <a:ea typeface="Calibri"/>
                        <a:cs typeface="Times New Roman"/>
                      </a:endParaRPr>
                    </a:p>
                    <a:p>
                      <a:pPr algn="ctr">
                        <a:spcAft>
                          <a:spcPts val="0"/>
                        </a:spcAft>
                      </a:pPr>
                      <a:r>
                        <a:rPr lang="en-GB" sz="1200" b="1" dirty="0">
                          <a:latin typeface="Arial"/>
                          <a:ea typeface="Calibri"/>
                          <a:cs typeface="Times New Roman"/>
                        </a:rPr>
                        <a:t>COLD WATER</a:t>
                      </a:r>
                      <a:endParaRPr lang="en-GB" sz="1200" dirty="0">
                        <a:latin typeface="Arial"/>
                        <a:ea typeface="Calibri"/>
                        <a:cs typeface="Times New Roman"/>
                      </a:endParaRPr>
                    </a:p>
                    <a:p>
                      <a:pPr algn="ctr">
                        <a:spcAft>
                          <a:spcPts val="0"/>
                        </a:spcAft>
                      </a:pPr>
                      <a:r>
                        <a:rPr lang="en-GB" sz="1200" b="1" dirty="0">
                          <a:latin typeface="Arial"/>
                          <a:ea typeface="Calibri"/>
                          <a:cs typeface="Times New Roman"/>
                        </a:rPr>
                        <a:t>ISLANDS</a:t>
                      </a:r>
                      <a:endParaRPr lang="en-GB" sz="12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591763">
                <a:tc>
                  <a:txBody>
                    <a:bodyPr/>
                    <a:lstStyle/>
                    <a:p>
                      <a:pPr>
                        <a:spcAft>
                          <a:spcPts val="0"/>
                        </a:spcAft>
                      </a:pPr>
                      <a:r>
                        <a:rPr lang="en-GB" sz="1200" b="1" u="sng">
                          <a:latin typeface="Arial"/>
                          <a:ea typeface="Calibri"/>
                          <a:cs typeface="Times New Roman"/>
                        </a:rPr>
                        <a:t>SOCIAL</a:t>
                      </a:r>
                      <a:endParaRPr lang="en-GB" sz="1200">
                        <a:latin typeface="Arial"/>
                        <a:ea typeface="Calibri"/>
                        <a:cs typeface="Times New Roman"/>
                      </a:endParaRPr>
                    </a:p>
                    <a:p>
                      <a:pPr marL="342900" lvl="0" indent="-342900">
                        <a:spcAft>
                          <a:spcPts val="0"/>
                        </a:spcAft>
                        <a:buFont typeface="Symbol"/>
                        <a:buChar char=""/>
                      </a:pPr>
                      <a:r>
                        <a:rPr lang="en-GB" sz="1200">
                          <a:latin typeface="Arial"/>
                          <a:ea typeface="Calibri"/>
                          <a:cs typeface="Times New Roman"/>
                        </a:rPr>
                        <a:t>Annual population change – migratory growth/reduction</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443137">
                <a:tc>
                  <a:txBody>
                    <a:bodyPr/>
                    <a:lstStyle/>
                    <a:p>
                      <a:pPr marL="342900" lvl="0" indent="-342900">
                        <a:spcAft>
                          <a:spcPts val="0"/>
                        </a:spcAft>
                        <a:buFont typeface="Symbol"/>
                        <a:buChar char=""/>
                      </a:pPr>
                      <a:r>
                        <a:rPr lang="en-GB" sz="1200" dirty="0">
                          <a:latin typeface="Arial"/>
                          <a:ea typeface="Calibri"/>
                          <a:cs typeface="Times New Roman"/>
                        </a:rPr>
                        <a:t>% of population over 65</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535577">
                <a:tc>
                  <a:txBody>
                    <a:bodyPr/>
                    <a:lstStyle/>
                    <a:p>
                      <a:pPr marL="342900" lvl="0" indent="-342900">
                        <a:spcAft>
                          <a:spcPts val="0"/>
                        </a:spcAft>
                        <a:buFont typeface="Symbol"/>
                        <a:buChar char=""/>
                      </a:pPr>
                      <a:r>
                        <a:rPr lang="en-GB" sz="1200">
                          <a:latin typeface="Arial"/>
                          <a:ea typeface="Calibri"/>
                          <a:cs typeface="Times New Roman"/>
                        </a:rPr>
                        <a:t>% island homes with internet/broadband connections</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591763">
                <a:tc>
                  <a:txBody>
                    <a:bodyPr/>
                    <a:lstStyle/>
                    <a:p>
                      <a:pPr marL="342900" lvl="0" indent="-342900">
                        <a:spcAft>
                          <a:spcPts val="0"/>
                        </a:spcAft>
                        <a:buFont typeface="Symbol"/>
                        <a:buChar char=""/>
                      </a:pPr>
                      <a:r>
                        <a:rPr lang="en-GB" sz="1200" dirty="0">
                          <a:latin typeface="Arial"/>
                          <a:ea typeface="Calibri"/>
                          <a:cs typeface="Times New Roman"/>
                        </a:rPr>
                        <a:t>Annual percentage of island students progressing to further education</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535577">
                <a:tc>
                  <a:txBody>
                    <a:bodyPr/>
                    <a:lstStyle/>
                    <a:p>
                      <a:pPr marL="342900" lvl="0" indent="-342900">
                        <a:spcAft>
                          <a:spcPts val="0"/>
                        </a:spcAft>
                        <a:buFont typeface="Symbol"/>
                        <a:buChar char=""/>
                      </a:pPr>
                      <a:r>
                        <a:rPr lang="en-GB" sz="1200">
                          <a:latin typeface="Arial"/>
                          <a:ea typeface="Calibri"/>
                          <a:cs typeface="Times New Roman"/>
                        </a:rPr>
                        <a:t>Access to Island emergency/health care provision</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443137">
                <a:tc>
                  <a:txBody>
                    <a:bodyPr/>
                    <a:lstStyle/>
                    <a:p>
                      <a:pPr marL="342900" lvl="0" indent="-342900">
                        <a:spcAft>
                          <a:spcPts val="0"/>
                        </a:spcAft>
                        <a:buFont typeface="Symbol"/>
                        <a:buChar char=""/>
                      </a:pPr>
                      <a:r>
                        <a:rPr lang="en-GB" sz="1200">
                          <a:latin typeface="Arial"/>
                          <a:ea typeface="Calibri"/>
                          <a:cs typeface="Times New Roman"/>
                        </a:rPr>
                        <a:t>% stock of social housing available for island residents</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759429">
                <a:tc>
                  <a:txBody>
                    <a:bodyPr/>
                    <a:lstStyle/>
                    <a:p>
                      <a:pPr marL="342900" lvl="0" indent="-342900">
                        <a:spcAft>
                          <a:spcPts val="0"/>
                        </a:spcAft>
                        <a:buFont typeface="Symbol"/>
                        <a:buChar char=""/>
                      </a:pPr>
                      <a:r>
                        <a:rPr lang="en-GB" sz="1200" dirty="0">
                          <a:latin typeface="Arial"/>
                          <a:ea typeface="Calibri"/>
                          <a:cs typeface="Times New Roman"/>
                        </a:rPr>
                        <a:t>% of islands residents speaking alternative language to the majority of each state’s population *</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
        <p:nvSpPr>
          <p:cNvPr id="3" name="Rectangle 2"/>
          <p:cNvSpPr/>
          <p:nvPr/>
        </p:nvSpPr>
        <p:spPr>
          <a:xfrm>
            <a:off x="323528" y="5805264"/>
            <a:ext cx="7704856" cy="646331"/>
          </a:xfrm>
          <a:prstGeom prst="rect">
            <a:avLst/>
          </a:prstGeom>
        </p:spPr>
        <p:txBody>
          <a:bodyPr wrap="square">
            <a:spAutoFit/>
          </a:bodyPr>
          <a:lstStyle/>
          <a:p>
            <a:r>
              <a:rPr lang="en-GB" sz="1200" i="1" dirty="0"/>
              <a:t>*European Commission and its report on lesser used languages (2002)</a:t>
            </a:r>
          </a:p>
          <a:p>
            <a:r>
              <a:rPr lang="en-GB" sz="1200" i="1" dirty="0"/>
              <a:t>Minority languages in many islands are part of the social capital fabric of community life and its </a:t>
            </a:r>
            <a:r>
              <a:rPr lang="en-GB" sz="1200" i="1" dirty="0" err="1"/>
              <a:t>interlinkage</a:t>
            </a:r>
            <a:r>
              <a:rPr lang="en-GB" sz="1200" i="1" dirty="0"/>
              <a:t> with island sustainability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67544" y="980728"/>
          <a:ext cx="8280919" cy="5085040"/>
        </p:xfrm>
        <a:graphic>
          <a:graphicData uri="http://schemas.openxmlformats.org/drawingml/2006/table">
            <a:tbl>
              <a:tblPr/>
              <a:tblGrid>
                <a:gridCol w="2358271">
                  <a:extLst>
                    <a:ext uri="{9D8B030D-6E8A-4147-A177-3AD203B41FA5}">
                      <a16:colId xmlns="" xmlns:a16="http://schemas.microsoft.com/office/drawing/2014/main" val="20000"/>
                    </a:ext>
                  </a:extLst>
                </a:gridCol>
                <a:gridCol w="887690">
                  <a:extLst>
                    <a:ext uri="{9D8B030D-6E8A-4147-A177-3AD203B41FA5}">
                      <a16:colId xmlns="" xmlns:a16="http://schemas.microsoft.com/office/drawing/2014/main" val="20001"/>
                    </a:ext>
                  </a:extLst>
                </a:gridCol>
                <a:gridCol w="887690">
                  <a:extLst>
                    <a:ext uri="{9D8B030D-6E8A-4147-A177-3AD203B41FA5}">
                      <a16:colId xmlns="" xmlns:a16="http://schemas.microsoft.com/office/drawing/2014/main" val="20002"/>
                    </a:ext>
                  </a:extLst>
                </a:gridCol>
                <a:gridCol w="887690">
                  <a:extLst>
                    <a:ext uri="{9D8B030D-6E8A-4147-A177-3AD203B41FA5}">
                      <a16:colId xmlns="" xmlns:a16="http://schemas.microsoft.com/office/drawing/2014/main" val="20003"/>
                    </a:ext>
                  </a:extLst>
                </a:gridCol>
                <a:gridCol w="887690">
                  <a:extLst>
                    <a:ext uri="{9D8B030D-6E8A-4147-A177-3AD203B41FA5}">
                      <a16:colId xmlns="" xmlns:a16="http://schemas.microsoft.com/office/drawing/2014/main" val="20004"/>
                    </a:ext>
                  </a:extLst>
                </a:gridCol>
                <a:gridCol w="887690">
                  <a:extLst>
                    <a:ext uri="{9D8B030D-6E8A-4147-A177-3AD203B41FA5}">
                      <a16:colId xmlns="" xmlns:a16="http://schemas.microsoft.com/office/drawing/2014/main" val="20005"/>
                    </a:ext>
                  </a:extLst>
                </a:gridCol>
                <a:gridCol w="742099">
                  <a:extLst>
                    <a:ext uri="{9D8B030D-6E8A-4147-A177-3AD203B41FA5}">
                      <a16:colId xmlns="" xmlns:a16="http://schemas.microsoft.com/office/drawing/2014/main" val="20006"/>
                    </a:ext>
                  </a:extLst>
                </a:gridCol>
                <a:gridCol w="742099">
                  <a:extLst>
                    <a:ext uri="{9D8B030D-6E8A-4147-A177-3AD203B41FA5}">
                      <a16:colId xmlns="" xmlns:a16="http://schemas.microsoft.com/office/drawing/2014/main" val="20007"/>
                    </a:ext>
                  </a:extLst>
                </a:gridCol>
              </a:tblGrid>
              <a:tr h="936103">
                <a:tc>
                  <a:txBody>
                    <a:bodyPr/>
                    <a:lstStyle/>
                    <a:p>
                      <a:pPr algn="ctr">
                        <a:lnSpc>
                          <a:spcPct val="115000"/>
                        </a:lnSpc>
                        <a:spcAft>
                          <a:spcPts val="0"/>
                        </a:spcAft>
                      </a:pPr>
                      <a:endParaRPr lang="en-GB" sz="1200" dirty="0">
                        <a:latin typeface="Arial"/>
                        <a:ea typeface="Calibri"/>
                        <a:cs typeface="Times New Roman"/>
                      </a:endParaRPr>
                    </a:p>
                    <a:p>
                      <a:pPr algn="ctr">
                        <a:lnSpc>
                          <a:spcPct val="115000"/>
                        </a:lnSpc>
                        <a:spcAft>
                          <a:spcPts val="0"/>
                        </a:spcAft>
                      </a:pPr>
                      <a:r>
                        <a:rPr lang="en-GB" sz="1200" b="1" u="sng" dirty="0">
                          <a:latin typeface="Arial"/>
                          <a:ea typeface="Calibri"/>
                          <a:cs typeface="Times New Roman"/>
                        </a:rPr>
                        <a:t>SUSTAINABILITY INDICATOR</a:t>
                      </a:r>
                      <a:endParaRPr lang="en-GB" sz="12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b="1" dirty="0">
                          <a:latin typeface="Arial"/>
                          <a:ea typeface="Calibri"/>
                          <a:cs typeface="Times New Roman"/>
                        </a:rPr>
                        <a:t>VERY BIG ISLAND</a:t>
                      </a:r>
                      <a:endParaRPr lang="en-GB" sz="1100" dirty="0">
                        <a:latin typeface="Arial"/>
                        <a:ea typeface="Calibri"/>
                        <a:cs typeface="Times New Roman"/>
                      </a:endParaRPr>
                    </a:p>
                    <a:p>
                      <a:pPr algn="ctr">
                        <a:spcAft>
                          <a:spcPts val="0"/>
                        </a:spcAft>
                      </a:pPr>
                      <a:r>
                        <a:rPr lang="en-GB" sz="1100" b="1" dirty="0" err="1">
                          <a:latin typeface="Arial"/>
                          <a:ea typeface="Calibri"/>
                          <a:cs typeface="Times New Roman"/>
                        </a:rPr>
                        <a:t>50k</a:t>
                      </a:r>
                      <a:r>
                        <a:rPr lang="en-GB" sz="1100" b="1" dirty="0">
                          <a:latin typeface="Arial"/>
                          <a:ea typeface="Calibri"/>
                          <a:cs typeface="Times New Roman"/>
                        </a:rPr>
                        <a:t> inhabitants</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and</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more</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b="1" dirty="0">
                          <a:latin typeface="Arial"/>
                          <a:ea typeface="Calibri"/>
                          <a:cs typeface="Times New Roman"/>
                        </a:rPr>
                        <a:t>BIG ISLAND</a:t>
                      </a:r>
                      <a:endParaRPr lang="en-GB" sz="1100" dirty="0">
                        <a:latin typeface="Arial"/>
                        <a:ea typeface="Calibri"/>
                        <a:cs typeface="Times New Roman"/>
                      </a:endParaRPr>
                    </a:p>
                    <a:p>
                      <a:pPr algn="ctr">
                        <a:spcAft>
                          <a:spcPts val="0"/>
                        </a:spcAft>
                      </a:pPr>
                      <a:r>
                        <a:rPr lang="en-GB" sz="1100" b="1" dirty="0" err="1">
                          <a:latin typeface="Arial"/>
                          <a:ea typeface="Calibri"/>
                          <a:cs typeface="Times New Roman"/>
                        </a:rPr>
                        <a:t>50k</a:t>
                      </a:r>
                      <a:r>
                        <a:rPr lang="en-GB" sz="1100" b="1" dirty="0">
                          <a:latin typeface="Arial"/>
                          <a:ea typeface="Calibri"/>
                          <a:cs typeface="Times New Roman"/>
                        </a:rPr>
                        <a:t> </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to</a:t>
                      </a:r>
                      <a:endParaRPr lang="en-GB" sz="1100" dirty="0">
                        <a:latin typeface="Arial"/>
                        <a:ea typeface="Calibri"/>
                        <a:cs typeface="Times New Roman"/>
                      </a:endParaRPr>
                    </a:p>
                    <a:p>
                      <a:pPr algn="ctr">
                        <a:spcAft>
                          <a:spcPts val="0"/>
                        </a:spcAft>
                      </a:pPr>
                      <a:r>
                        <a:rPr lang="en-GB" sz="1100" b="1" dirty="0" err="1">
                          <a:latin typeface="Arial"/>
                          <a:ea typeface="Calibri"/>
                          <a:cs typeface="Times New Roman"/>
                        </a:rPr>
                        <a:t>5k</a:t>
                      </a:r>
                      <a:r>
                        <a:rPr lang="en-GB" sz="1100" b="1" dirty="0">
                          <a:latin typeface="Arial"/>
                          <a:ea typeface="Calibri"/>
                          <a:cs typeface="Times New Roman"/>
                        </a:rPr>
                        <a:t> inhabitants</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b="1" dirty="0">
                          <a:latin typeface="Arial"/>
                          <a:ea typeface="Calibri"/>
                          <a:cs typeface="Times New Roman"/>
                        </a:rPr>
                        <a:t>MEDIUM ISLAND</a:t>
                      </a:r>
                      <a:endParaRPr lang="en-GB" sz="1100" dirty="0">
                        <a:latin typeface="Arial"/>
                        <a:ea typeface="Calibri"/>
                        <a:cs typeface="Times New Roman"/>
                      </a:endParaRPr>
                    </a:p>
                    <a:p>
                      <a:pPr algn="ctr">
                        <a:spcAft>
                          <a:spcPts val="0"/>
                        </a:spcAft>
                      </a:pPr>
                      <a:r>
                        <a:rPr lang="en-GB" sz="1100" b="1" dirty="0" err="1">
                          <a:latin typeface="Arial"/>
                          <a:ea typeface="Calibri"/>
                          <a:cs typeface="Times New Roman"/>
                        </a:rPr>
                        <a:t>5k</a:t>
                      </a:r>
                      <a:r>
                        <a:rPr lang="en-GB" sz="1100" b="1" dirty="0">
                          <a:latin typeface="Arial"/>
                          <a:ea typeface="Calibri"/>
                          <a:cs typeface="Times New Roman"/>
                        </a:rPr>
                        <a:t> </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to</a:t>
                      </a:r>
                      <a:endParaRPr lang="en-GB" sz="1100" dirty="0">
                        <a:latin typeface="Arial"/>
                        <a:ea typeface="Calibri"/>
                        <a:cs typeface="Times New Roman"/>
                      </a:endParaRPr>
                    </a:p>
                    <a:p>
                      <a:pPr algn="ctr">
                        <a:spcAft>
                          <a:spcPts val="0"/>
                        </a:spcAft>
                      </a:pPr>
                      <a:r>
                        <a:rPr lang="en-GB" sz="1100" b="1" dirty="0" err="1">
                          <a:latin typeface="Arial"/>
                          <a:ea typeface="Calibri"/>
                          <a:cs typeface="Times New Roman"/>
                        </a:rPr>
                        <a:t>1k</a:t>
                      </a:r>
                      <a:r>
                        <a:rPr lang="en-GB" sz="1100" b="1" dirty="0">
                          <a:latin typeface="Arial"/>
                          <a:ea typeface="Calibri"/>
                          <a:cs typeface="Times New Roman"/>
                        </a:rPr>
                        <a:t> inhabitants</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b="1" dirty="0">
                          <a:latin typeface="Arial"/>
                          <a:ea typeface="Calibri"/>
                          <a:cs typeface="Times New Roman"/>
                        </a:rPr>
                        <a:t>SMALL ISLAND</a:t>
                      </a:r>
                      <a:endParaRPr lang="en-GB" sz="1100" dirty="0">
                        <a:latin typeface="Arial"/>
                        <a:ea typeface="Calibri"/>
                        <a:cs typeface="Times New Roman"/>
                      </a:endParaRPr>
                    </a:p>
                    <a:p>
                      <a:pPr algn="ctr">
                        <a:spcAft>
                          <a:spcPts val="0"/>
                        </a:spcAft>
                      </a:pPr>
                      <a:r>
                        <a:rPr lang="en-GB" sz="1100" b="1" dirty="0" err="1">
                          <a:latin typeface="Arial"/>
                          <a:ea typeface="Calibri"/>
                          <a:cs typeface="Times New Roman"/>
                        </a:rPr>
                        <a:t>1k</a:t>
                      </a:r>
                      <a:r>
                        <a:rPr lang="en-GB" sz="1100" b="1" dirty="0">
                          <a:latin typeface="Arial"/>
                          <a:ea typeface="Calibri"/>
                          <a:cs typeface="Times New Roman"/>
                        </a:rPr>
                        <a:t> </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to</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50 inhabitants</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or less</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b="1" dirty="0">
                          <a:latin typeface="Arial"/>
                          <a:ea typeface="Calibri"/>
                          <a:cs typeface="Times New Roman"/>
                        </a:rPr>
                        <a:t>SMALL</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ISLANDS</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50</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and less</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than</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5</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b="1" dirty="0">
                          <a:latin typeface="Arial"/>
                          <a:ea typeface="Calibri"/>
                          <a:cs typeface="Times New Roman"/>
                        </a:rPr>
                        <a:t>WARM WATER</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ISLANDS</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b="1" dirty="0">
                          <a:latin typeface="Arial"/>
                          <a:ea typeface="Calibri"/>
                          <a:cs typeface="Times New Roman"/>
                        </a:rPr>
                        <a:t>COLD WATER</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ISLANDS</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676747">
                <a:tc>
                  <a:txBody>
                    <a:bodyPr/>
                    <a:lstStyle/>
                    <a:p>
                      <a:pPr>
                        <a:spcAft>
                          <a:spcPts val="0"/>
                        </a:spcAft>
                      </a:pPr>
                      <a:r>
                        <a:rPr lang="en-GB" sz="1200" b="1" u="sng" dirty="0">
                          <a:latin typeface="Arial"/>
                          <a:ea typeface="Calibri"/>
                          <a:cs typeface="Times New Roman"/>
                        </a:rPr>
                        <a:t>GOVERNANCE</a:t>
                      </a:r>
                      <a:endParaRPr lang="en-GB" sz="1200" dirty="0">
                        <a:latin typeface="Arial"/>
                        <a:ea typeface="Calibri"/>
                        <a:cs typeface="Times New Roman"/>
                      </a:endParaRPr>
                    </a:p>
                    <a:p>
                      <a:pPr marL="342900" lvl="0" indent="-342900">
                        <a:spcAft>
                          <a:spcPts val="0"/>
                        </a:spcAft>
                        <a:buFont typeface="Symbol"/>
                        <a:buChar char=""/>
                      </a:pPr>
                      <a:r>
                        <a:rPr lang="en-GB" sz="1200" dirty="0">
                          <a:latin typeface="Arial"/>
                          <a:ea typeface="Calibri"/>
                          <a:cs typeface="Times New Roman"/>
                        </a:rPr>
                        <a:t>Number of island residents who vote in National/local elections</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676141">
                <a:tc>
                  <a:txBody>
                    <a:bodyPr/>
                    <a:lstStyle/>
                    <a:p>
                      <a:pPr marL="342900" lvl="0" indent="-342900">
                        <a:spcAft>
                          <a:spcPts val="0"/>
                        </a:spcAft>
                        <a:buFont typeface="Symbol"/>
                        <a:buChar char=""/>
                      </a:pPr>
                      <a:r>
                        <a:rPr lang="en-GB" sz="1200" dirty="0">
                          <a:latin typeface="Arial"/>
                          <a:ea typeface="Calibri"/>
                          <a:cs typeface="Times New Roman"/>
                        </a:rPr>
                        <a:t>Establishment of an individual island local development plan in conjunction with all residents</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383530">
                <a:tc>
                  <a:txBody>
                    <a:bodyPr/>
                    <a:lstStyle/>
                    <a:p>
                      <a:pPr>
                        <a:spcAft>
                          <a:spcPts val="0"/>
                        </a:spcAft>
                      </a:pPr>
                      <a:r>
                        <a:rPr lang="en-GB" sz="1200" b="1" u="sng" dirty="0">
                          <a:latin typeface="Arial"/>
                          <a:ea typeface="Calibri"/>
                          <a:cs typeface="Times New Roman"/>
                        </a:rPr>
                        <a:t>ECONOMIC</a:t>
                      </a:r>
                      <a:endParaRPr lang="en-GB" sz="1200" dirty="0">
                        <a:latin typeface="Arial"/>
                        <a:ea typeface="Calibri"/>
                        <a:cs typeface="Times New Roman"/>
                      </a:endParaRPr>
                    </a:p>
                    <a:p>
                      <a:pPr marL="342900" lvl="0" indent="-342900">
                        <a:spcAft>
                          <a:spcPts val="0"/>
                        </a:spcAft>
                        <a:buFont typeface="Symbol"/>
                        <a:buChar char=""/>
                      </a:pPr>
                      <a:r>
                        <a:rPr lang="en-GB" sz="1200" dirty="0">
                          <a:latin typeface="Arial"/>
                          <a:ea typeface="Calibri"/>
                          <a:cs typeface="Times New Roman"/>
                        </a:rPr>
                        <a:t>Sector type employment</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383530">
                <a:tc>
                  <a:txBody>
                    <a:bodyPr/>
                    <a:lstStyle/>
                    <a:p>
                      <a:pPr marL="342900" lvl="0" indent="-342900">
                        <a:spcAft>
                          <a:spcPts val="0"/>
                        </a:spcAft>
                        <a:buFont typeface="Symbol"/>
                        <a:buChar char=""/>
                      </a:pPr>
                      <a:r>
                        <a:rPr lang="en-GB" sz="1200" dirty="0">
                          <a:latin typeface="Arial"/>
                          <a:ea typeface="Calibri"/>
                          <a:cs typeface="Times New Roman"/>
                        </a:rPr>
                        <a:t>Unemployment rates</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383530">
                <a:tc>
                  <a:txBody>
                    <a:bodyPr/>
                    <a:lstStyle/>
                    <a:p>
                      <a:pPr marL="342900" lvl="0" indent="-342900">
                        <a:spcAft>
                          <a:spcPts val="0"/>
                        </a:spcAft>
                        <a:buFont typeface="Symbol"/>
                        <a:buChar char=""/>
                      </a:pPr>
                      <a:r>
                        <a:rPr lang="en-GB" sz="1200" dirty="0">
                          <a:latin typeface="Arial"/>
                          <a:ea typeface="Calibri"/>
                          <a:cs typeface="Times New Roman"/>
                        </a:rPr>
                        <a:t>Annual total of tourists to an island</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383530">
                <a:tc>
                  <a:txBody>
                    <a:bodyPr/>
                    <a:lstStyle/>
                    <a:p>
                      <a:pPr marL="342900" lvl="0" indent="-342900">
                        <a:spcAft>
                          <a:spcPts val="0"/>
                        </a:spcAft>
                        <a:buFont typeface="Symbol"/>
                        <a:buChar char=""/>
                      </a:pPr>
                      <a:r>
                        <a:rPr lang="en-GB" sz="1200" dirty="0">
                          <a:latin typeface="Arial"/>
                          <a:ea typeface="Calibri"/>
                          <a:cs typeface="Times New Roman"/>
                        </a:rPr>
                        <a:t>Number of social enterprises on Island</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671177">
                <a:tc>
                  <a:txBody>
                    <a:bodyPr/>
                    <a:lstStyle/>
                    <a:p>
                      <a:pPr marL="342900" lvl="0" indent="-342900">
                        <a:spcAft>
                          <a:spcPts val="0"/>
                        </a:spcAft>
                        <a:buFont typeface="Symbol"/>
                        <a:buChar char=""/>
                      </a:pPr>
                      <a:r>
                        <a:rPr lang="en-GB" sz="1200" dirty="0">
                          <a:latin typeface="Arial"/>
                          <a:ea typeface="Calibri"/>
                          <a:cs typeface="Times New Roman"/>
                        </a:rPr>
                        <a:t>% of island population employed in</a:t>
                      </a:r>
                    </a:p>
                    <a:p>
                      <a:pPr marL="742950" lvl="1" indent="-285750">
                        <a:spcAft>
                          <a:spcPts val="0"/>
                        </a:spcAft>
                        <a:buFont typeface="Courier New"/>
                        <a:buChar char="o"/>
                      </a:pPr>
                      <a:r>
                        <a:rPr lang="en-GB" sz="1200" dirty="0">
                          <a:latin typeface="Arial"/>
                          <a:ea typeface="Calibri"/>
                          <a:cs typeface="Times New Roman"/>
                        </a:rPr>
                        <a:t>agriculture/farming</a:t>
                      </a:r>
                    </a:p>
                    <a:p>
                      <a:pPr marL="742950" lvl="1" indent="-285750">
                        <a:spcAft>
                          <a:spcPts val="0"/>
                        </a:spcAft>
                        <a:buFont typeface="Courier New"/>
                        <a:buChar char="o"/>
                      </a:pPr>
                      <a:r>
                        <a:rPr lang="en-GB" sz="1200" dirty="0">
                          <a:latin typeface="Arial"/>
                          <a:ea typeface="Calibri"/>
                          <a:cs typeface="Times New Roman"/>
                        </a:rPr>
                        <a:t>fishing industry</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683570" y="836712"/>
          <a:ext cx="7848867" cy="1341119"/>
        </p:xfrm>
        <a:graphic>
          <a:graphicData uri="http://schemas.openxmlformats.org/drawingml/2006/table">
            <a:tbl>
              <a:tblPr/>
              <a:tblGrid>
                <a:gridCol w="2235232">
                  <a:extLst>
                    <a:ext uri="{9D8B030D-6E8A-4147-A177-3AD203B41FA5}">
                      <a16:colId xmlns="" xmlns:a16="http://schemas.microsoft.com/office/drawing/2014/main" val="20000"/>
                    </a:ext>
                  </a:extLst>
                </a:gridCol>
                <a:gridCol w="841375">
                  <a:extLst>
                    <a:ext uri="{9D8B030D-6E8A-4147-A177-3AD203B41FA5}">
                      <a16:colId xmlns="" xmlns:a16="http://schemas.microsoft.com/office/drawing/2014/main" val="20001"/>
                    </a:ext>
                  </a:extLst>
                </a:gridCol>
                <a:gridCol w="841375">
                  <a:extLst>
                    <a:ext uri="{9D8B030D-6E8A-4147-A177-3AD203B41FA5}">
                      <a16:colId xmlns="" xmlns:a16="http://schemas.microsoft.com/office/drawing/2014/main" val="20002"/>
                    </a:ext>
                  </a:extLst>
                </a:gridCol>
                <a:gridCol w="841375">
                  <a:extLst>
                    <a:ext uri="{9D8B030D-6E8A-4147-A177-3AD203B41FA5}">
                      <a16:colId xmlns="" xmlns:a16="http://schemas.microsoft.com/office/drawing/2014/main" val="20003"/>
                    </a:ext>
                  </a:extLst>
                </a:gridCol>
                <a:gridCol w="841375">
                  <a:extLst>
                    <a:ext uri="{9D8B030D-6E8A-4147-A177-3AD203B41FA5}">
                      <a16:colId xmlns="" xmlns:a16="http://schemas.microsoft.com/office/drawing/2014/main" val="20004"/>
                    </a:ext>
                  </a:extLst>
                </a:gridCol>
                <a:gridCol w="841375">
                  <a:extLst>
                    <a:ext uri="{9D8B030D-6E8A-4147-A177-3AD203B41FA5}">
                      <a16:colId xmlns="" xmlns:a16="http://schemas.microsoft.com/office/drawing/2014/main" val="20005"/>
                    </a:ext>
                  </a:extLst>
                </a:gridCol>
                <a:gridCol w="703380">
                  <a:extLst>
                    <a:ext uri="{9D8B030D-6E8A-4147-A177-3AD203B41FA5}">
                      <a16:colId xmlns="" xmlns:a16="http://schemas.microsoft.com/office/drawing/2014/main" val="20006"/>
                    </a:ext>
                  </a:extLst>
                </a:gridCol>
                <a:gridCol w="703380">
                  <a:extLst>
                    <a:ext uri="{9D8B030D-6E8A-4147-A177-3AD203B41FA5}">
                      <a16:colId xmlns="" xmlns:a16="http://schemas.microsoft.com/office/drawing/2014/main" val="20007"/>
                    </a:ext>
                  </a:extLst>
                </a:gridCol>
              </a:tblGrid>
              <a:tr h="1008112">
                <a:tc>
                  <a:txBody>
                    <a:bodyPr/>
                    <a:lstStyle/>
                    <a:p>
                      <a:pPr algn="ctr">
                        <a:lnSpc>
                          <a:spcPct val="115000"/>
                        </a:lnSpc>
                        <a:spcAft>
                          <a:spcPts val="0"/>
                        </a:spcAft>
                      </a:pPr>
                      <a:endParaRPr lang="en-GB" sz="1100" dirty="0">
                        <a:latin typeface="Arial"/>
                        <a:ea typeface="Calibri"/>
                        <a:cs typeface="Times New Roman"/>
                      </a:endParaRPr>
                    </a:p>
                    <a:p>
                      <a:pPr algn="ctr">
                        <a:lnSpc>
                          <a:spcPct val="115000"/>
                        </a:lnSpc>
                        <a:spcAft>
                          <a:spcPts val="0"/>
                        </a:spcAft>
                      </a:pPr>
                      <a:r>
                        <a:rPr lang="en-GB" sz="1100" b="1" u="sng" dirty="0">
                          <a:latin typeface="Arial"/>
                          <a:ea typeface="Calibri"/>
                          <a:cs typeface="Times New Roman"/>
                        </a:rPr>
                        <a:t>SUSTAINABILITY INDICATOR</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100" b="1" dirty="0">
                        <a:latin typeface="Arial"/>
                        <a:ea typeface="Calibri"/>
                        <a:cs typeface="Times New Roman"/>
                      </a:endParaRPr>
                    </a:p>
                    <a:p>
                      <a:pPr algn="ctr">
                        <a:spcAft>
                          <a:spcPts val="0"/>
                        </a:spcAft>
                      </a:pPr>
                      <a:r>
                        <a:rPr lang="en-GB" sz="1100" b="1" dirty="0">
                          <a:latin typeface="Arial"/>
                          <a:ea typeface="Calibri"/>
                          <a:cs typeface="Times New Roman"/>
                        </a:rPr>
                        <a:t>VERY BIG ISLAND</a:t>
                      </a:r>
                      <a:endParaRPr lang="en-GB" sz="1100" dirty="0">
                        <a:latin typeface="Arial"/>
                        <a:ea typeface="Calibri"/>
                        <a:cs typeface="Times New Roman"/>
                      </a:endParaRPr>
                    </a:p>
                    <a:p>
                      <a:pPr algn="ctr">
                        <a:spcAft>
                          <a:spcPts val="0"/>
                        </a:spcAft>
                      </a:pPr>
                      <a:r>
                        <a:rPr lang="en-GB" sz="1100" b="1" dirty="0" err="1">
                          <a:latin typeface="Arial"/>
                          <a:ea typeface="Calibri"/>
                          <a:cs typeface="Times New Roman"/>
                        </a:rPr>
                        <a:t>50k</a:t>
                      </a:r>
                      <a:r>
                        <a:rPr lang="en-GB" sz="1100" b="1" dirty="0">
                          <a:latin typeface="Arial"/>
                          <a:ea typeface="Calibri"/>
                          <a:cs typeface="Times New Roman"/>
                        </a:rPr>
                        <a:t> inhabitants</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and</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More</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100" b="1" dirty="0">
                        <a:latin typeface="Arial"/>
                        <a:ea typeface="Calibri"/>
                        <a:cs typeface="Times New Roman"/>
                      </a:endParaRPr>
                    </a:p>
                    <a:p>
                      <a:pPr algn="ctr">
                        <a:spcAft>
                          <a:spcPts val="0"/>
                        </a:spcAft>
                      </a:pPr>
                      <a:r>
                        <a:rPr lang="en-GB" sz="1100" b="1" dirty="0">
                          <a:latin typeface="Arial"/>
                          <a:ea typeface="Calibri"/>
                          <a:cs typeface="Times New Roman"/>
                        </a:rPr>
                        <a:t>BIG ISLAND</a:t>
                      </a:r>
                      <a:endParaRPr lang="en-GB" sz="1100" dirty="0">
                        <a:latin typeface="Arial"/>
                        <a:ea typeface="Calibri"/>
                        <a:cs typeface="Times New Roman"/>
                      </a:endParaRPr>
                    </a:p>
                    <a:p>
                      <a:pPr algn="ctr">
                        <a:spcAft>
                          <a:spcPts val="0"/>
                        </a:spcAft>
                      </a:pPr>
                      <a:r>
                        <a:rPr lang="en-GB" sz="1100" b="1" dirty="0" err="1">
                          <a:latin typeface="Arial"/>
                          <a:ea typeface="Calibri"/>
                          <a:cs typeface="Times New Roman"/>
                        </a:rPr>
                        <a:t>50k</a:t>
                      </a:r>
                      <a:r>
                        <a:rPr lang="en-GB" sz="1100" b="1" dirty="0">
                          <a:latin typeface="Arial"/>
                          <a:ea typeface="Calibri"/>
                          <a:cs typeface="Times New Roman"/>
                        </a:rPr>
                        <a:t> </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to</a:t>
                      </a:r>
                      <a:endParaRPr lang="en-GB" sz="1100" dirty="0">
                        <a:latin typeface="Arial"/>
                        <a:ea typeface="Calibri"/>
                        <a:cs typeface="Times New Roman"/>
                      </a:endParaRPr>
                    </a:p>
                    <a:p>
                      <a:pPr algn="ctr">
                        <a:spcAft>
                          <a:spcPts val="0"/>
                        </a:spcAft>
                      </a:pPr>
                      <a:r>
                        <a:rPr lang="en-GB" sz="1100" b="1" dirty="0" err="1">
                          <a:latin typeface="Arial"/>
                          <a:ea typeface="Calibri"/>
                          <a:cs typeface="Times New Roman"/>
                        </a:rPr>
                        <a:t>5k</a:t>
                      </a:r>
                      <a:r>
                        <a:rPr lang="en-GB" sz="1100" b="1" dirty="0">
                          <a:latin typeface="Arial"/>
                          <a:ea typeface="Calibri"/>
                          <a:cs typeface="Times New Roman"/>
                        </a:rPr>
                        <a:t> inhabitants</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100" b="1" dirty="0">
                        <a:latin typeface="Arial"/>
                        <a:ea typeface="Calibri"/>
                        <a:cs typeface="Times New Roman"/>
                      </a:endParaRPr>
                    </a:p>
                    <a:p>
                      <a:pPr algn="ctr">
                        <a:spcAft>
                          <a:spcPts val="0"/>
                        </a:spcAft>
                      </a:pPr>
                      <a:r>
                        <a:rPr lang="en-GB" sz="1100" b="1" dirty="0">
                          <a:latin typeface="Arial"/>
                          <a:ea typeface="Calibri"/>
                          <a:cs typeface="Times New Roman"/>
                        </a:rPr>
                        <a:t>MEDIUM ISLAND</a:t>
                      </a:r>
                      <a:endParaRPr lang="en-GB" sz="1100" dirty="0">
                        <a:latin typeface="Arial"/>
                        <a:ea typeface="Calibri"/>
                        <a:cs typeface="Times New Roman"/>
                      </a:endParaRPr>
                    </a:p>
                    <a:p>
                      <a:pPr algn="ctr">
                        <a:spcAft>
                          <a:spcPts val="0"/>
                        </a:spcAft>
                      </a:pPr>
                      <a:r>
                        <a:rPr lang="en-GB" sz="1100" b="1" dirty="0" err="1">
                          <a:latin typeface="Arial"/>
                          <a:ea typeface="Calibri"/>
                          <a:cs typeface="Times New Roman"/>
                        </a:rPr>
                        <a:t>5k</a:t>
                      </a:r>
                      <a:r>
                        <a:rPr lang="en-GB" sz="1100" b="1" dirty="0">
                          <a:latin typeface="Arial"/>
                          <a:ea typeface="Calibri"/>
                          <a:cs typeface="Times New Roman"/>
                        </a:rPr>
                        <a:t> </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to</a:t>
                      </a:r>
                      <a:endParaRPr lang="en-GB" sz="1100" dirty="0">
                        <a:latin typeface="Arial"/>
                        <a:ea typeface="Calibri"/>
                        <a:cs typeface="Times New Roman"/>
                      </a:endParaRPr>
                    </a:p>
                    <a:p>
                      <a:pPr algn="ctr">
                        <a:spcAft>
                          <a:spcPts val="0"/>
                        </a:spcAft>
                      </a:pPr>
                      <a:r>
                        <a:rPr lang="en-GB" sz="1100" b="1" dirty="0" err="1">
                          <a:latin typeface="Arial"/>
                          <a:ea typeface="Calibri"/>
                          <a:cs typeface="Times New Roman"/>
                        </a:rPr>
                        <a:t>1k</a:t>
                      </a:r>
                      <a:r>
                        <a:rPr lang="en-GB" sz="1100" b="1" dirty="0">
                          <a:latin typeface="Arial"/>
                          <a:ea typeface="Calibri"/>
                          <a:cs typeface="Times New Roman"/>
                        </a:rPr>
                        <a:t> inhabitants</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100" b="1" dirty="0">
                        <a:latin typeface="Arial"/>
                        <a:ea typeface="Calibri"/>
                        <a:cs typeface="Times New Roman"/>
                      </a:endParaRPr>
                    </a:p>
                    <a:p>
                      <a:pPr algn="ctr">
                        <a:spcAft>
                          <a:spcPts val="0"/>
                        </a:spcAft>
                      </a:pPr>
                      <a:r>
                        <a:rPr lang="en-GB" sz="1100" b="1" dirty="0">
                          <a:latin typeface="Arial"/>
                          <a:ea typeface="Calibri"/>
                          <a:cs typeface="Times New Roman"/>
                        </a:rPr>
                        <a:t>SMALL ISLAND</a:t>
                      </a:r>
                      <a:endParaRPr lang="en-GB" sz="1100" dirty="0">
                        <a:latin typeface="Arial"/>
                        <a:ea typeface="Calibri"/>
                        <a:cs typeface="Times New Roman"/>
                      </a:endParaRPr>
                    </a:p>
                    <a:p>
                      <a:pPr algn="ctr">
                        <a:spcAft>
                          <a:spcPts val="0"/>
                        </a:spcAft>
                      </a:pPr>
                      <a:r>
                        <a:rPr lang="en-GB" sz="1100" b="1" dirty="0" err="1">
                          <a:latin typeface="Arial"/>
                          <a:ea typeface="Calibri"/>
                          <a:cs typeface="Times New Roman"/>
                        </a:rPr>
                        <a:t>1k</a:t>
                      </a:r>
                      <a:r>
                        <a:rPr lang="en-GB" sz="1100" b="1" dirty="0">
                          <a:latin typeface="Arial"/>
                          <a:ea typeface="Calibri"/>
                          <a:cs typeface="Times New Roman"/>
                        </a:rPr>
                        <a:t> </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to</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50 inhabitants</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or less</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100" b="1" dirty="0">
                        <a:latin typeface="Arial"/>
                        <a:ea typeface="Calibri"/>
                        <a:cs typeface="Times New Roman"/>
                      </a:endParaRPr>
                    </a:p>
                    <a:p>
                      <a:pPr algn="ctr">
                        <a:spcAft>
                          <a:spcPts val="0"/>
                        </a:spcAft>
                      </a:pPr>
                      <a:r>
                        <a:rPr lang="en-GB" sz="1100" b="1" dirty="0">
                          <a:latin typeface="Arial"/>
                          <a:ea typeface="Calibri"/>
                          <a:cs typeface="Times New Roman"/>
                        </a:rPr>
                        <a:t>SMALL</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ISLANDS</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50</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and less</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than</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5</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100" b="1" dirty="0">
                        <a:latin typeface="Arial"/>
                        <a:ea typeface="Calibri"/>
                        <a:cs typeface="Times New Roman"/>
                      </a:endParaRPr>
                    </a:p>
                    <a:p>
                      <a:pPr algn="ctr">
                        <a:spcAft>
                          <a:spcPts val="0"/>
                        </a:spcAft>
                      </a:pPr>
                      <a:r>
                        <a:rPr lang="en-GB" sz="1100" b="1" dirty="0">
                          <a:latin typeface="Arial"/>
                          <a:ea typeface="Calibri"/>
                          <a:cs typeface="Times New Roman"/>
                        </a:rPr>
                        <a:t>WARM WATER</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ISLANDS</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100" b="1" dirty="0">
                        <a:latin typeface="Arial"/>
                        <a:ea typeface="Calibri"/>
                        <a:cs typeface="Times New Roman"/>
                      </a:endParaRPr>
                    </a:p>
                    <a:p>
                      <a:pPr algn="ctr">
                        <a:spcAft>
                          <a:spcPts val="0"/>
                        </a:spcAft>
                      </a:pPr>
                      <a:r>
                        <a:rPr lang="en-GB" sz="1100" b="1" dirty="0">
                          <a:latin typeface="Arial"/>
                          <a:ea typeface="Calibri"/>
                          <a:cs typeface="Times New Roman"/>
                        </a:rPr>
                        <a:t>COLD WATER</a:t>
                      </a:r>
                      <a:endParaRPr lang="en-GB" sz="1100" dirty="0">
                        <a:latin typeface="Arial"/>
                        <a:ea typeface="Calibri"/>
                        <a:cs typeface="Times New Roman"/>
                      </a:endParaRPr>
                    </a:p>
                    <a:p>
                      <a:pPr algn="ctr">
                        <a:spcAft>
                          <a:spcPts val="0"/>
                        </a:spcAft>
                      </a:pPr>
                      <a:r>
                        <a:rPr lang="en-GB" sz="1100" b="1" dirty="0">
                          <a:latin typeface="Arial"/>
                          <a:ea typeface="Calibri"/>
                          <a:cs typeface="Times New Roman"/>
                        </a:rPr>
                        <a:t>ISLANDS</a:t>
                      </a:r>
                      <a:endParaRPr lang="en-GB" sz="11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7" name="Table 6"/>
          <p:cNvGraphicFramePr>
            <a:graphicFrameLocks noGrp="1"/>
          </p:cNvGraphicFramePr>
          <p:nvPr/>
        </p:nvGraphicFramePr>
        <p:xfrm>
          <a:off x="683567" y="2170152"/>
          <a:ext cx="7848873" cy="3096260"/>
        </p:xfrm>
        <a:graphic>
          <a:graphicData uri="http://schemas.openxmlformats.org/drawingml/2006/table">
            <a:tbl>
              <a:tblPr/>
              <a:tblGrid>
                <a:gridCol w="2235231">
                  <a:extLst>
                    <a:ext uri="{9D8B030D-6E8A-4147-A177-3AD203B41FA5}">
                      <a16:colId xmlns="" xmlns:a16="http://schemas.microsoft.com/office/drawing/2014/main" val="20000"/>
                    </a:ext>
                  </a:extLst>
                </a:gridCol>
                <a:gridCol w="841376">
                  <a:extLst>
                    <a:ext uri="{9D8B030D-6E8A-4147-A177-3AD203B41FA5}">
                      <a16:colId xmlns="" xmlns:a16="http://schemas.microsoft.com/office/drawing/2014/main" val="20001"/>
                    </a:ext>
                  </a:extLst>
                </a:gridCol>
                <a:gridCol w="841376">
                  <a:extLst>
                    <a:ext uri="{9D8B030D-6E8A-4147-A177-3AD203B41FA5}">
                      <a16:colId xmlns="" xmlns:a16="http://schemas.microsoft.com/office/drawing/2014/main" val="20002"/>
                    </a:ext>
                  </a:extLst>
                </a:gridCol>
                <a:gridCol w="841376">
                  <a:extLst>
                    <a:ext uri="{9D8B030D-6E8A-4147-A177-3AD203B41FA5}">
                      <a16:colId xmlns="" xmlns:a16="http://schemas.microsoft.com/office/drawing/2014/main" val="20003"/>
                    </a:ext>
                  </a:extLst>
                </a:gridCol>
                <a:gridCol w="841376">
                  <a:extLst>
                    <a:ext uri="{9D8B030D-6E8A-4147-A177-3AD203B41FA5}">
                      <a16:colId xmlns="" xmlns:a16="http://schemas.microsoft.com/office/drawing/2014/main" val="20004"/>
                    </a:ext>
                  </a:extLst>
                </a:gridCol>
                <a:gridCol w="841376">
                  <a:extLst>
                    <a:ext uri="{9D8B030D-6E8A-4147-A177-3AD203B41FA5}">
                      <a16:colId xmlns="" xmlns:a16="http://schemas.microsoft.com/office/drawing/2014/main" val="20005"/>
                    </a:ext>
                  </a:extLst>
                </a:gridCol>
                <a:gridCol w="703381">
                  <a:extLst>
                    <a:ext uri="{9D8B030D-6E8A-4147-A177-3AD203B41FA5}">
                      <a16:colId xmlns="" xmlns:a16="http://schemas.microsoft.com/office/drawing/2014/main" val="20006"/>
                    </a:ext>
                  </a:extLst>
                </a:gridCol>
                <a:gridCol w="703381">
                  <a:extLst>
                    <a:ext uri="{9D8B030D-6E8A-4147-A177-3AD203B41FA5}">
                      <a16:colId xmlns="" xmlns:a16="http://schemas.microsoft.com/office/drawing/2014/main" val="20007"/>
                    </a:ext>
                  </a:extLst>
                </a:gridCol>
              </a:tblGrid>
              <a:tr h="829560">
                <a:tc>
                  <a:txBody>
                    <a:bodyPr/>
                    <a:lstStyle/>
                    <a:p>
                      <a:pPr algn="l">
                        <a:spcAft>
                          <a:spcPts val="0"/>
                        </a:spcAft>
                      </a:pPr>
                      <a:r>
                        <a:rPr lang="en-GB" sz="1200" b="1" u="sng" dirty="0">
                          <a:latin typeface="Arial"/>
                          <a:ea typeface="Calibri"/>
                          <a:cs typeface="Times New Roman"/>
                        </a:rPr>
                        <a:t>ENVIRONMENTAL</a:t>
                      </a:r>
                      <a:endParaRPr lang="en-GB" sz="1200" dirty="0">
                        <a:latin typeface="Arial"/>
                        <a:ea typeface="Calibri"/>
                        <a:cs typeface="Times New Roman"/>
                      </a:endParaRPr>
                    </a:p>
                    <a:p>
                      <a:pPr marL="342900" lvl="0" indent="-342900" algn="l">
                        <a:spcAft>
                          <a:spcPts val="0"/>
                        </a:spcAft>
                        <a:buFont typeface="Symbol"/>
                        <a:buChar char=""/>
                      </a:pPr>
                      <a:r>
                        <a:rPr lang="en-GB" sz="1200" dirty="0">
                          <a:latin typeface="Arial"/>
                          <a:ea typeface="Calibri"/>
                          <a:cs typeface="Times New Roman"/>
                        </a:rPr>
                        <a:t>coastline and fishing</a:t>
                      </a:r>
                    </a:p>
                    <a:p>
                      <a:pPr marL="742950" lvl="1" indent="-285750" algn="l">
                        <a:spcAft>
                          <a:spcPts val="0"/>
                        </a:spcAft>
                        <a:buFont typeface="Courier New"/>
                        <a:buChar char="o"/>
                      </a:pPr>
                      <a:r>
                        <a:rPr lang="en-GB" sz="1200" dirty="0">
                          <a:latin typeface="Arial"/>
                          <a:ea typeface="Calibri"/>
                          <a:cs typeface="Times New Roman"/>
                        </a:rPr>
                        <a:t>European blue flag status/bathing waters directive</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331824">
                <a:tc>
                  <a:txBody>
                    <a:bodyPr/>
                    <a:lstStyle/>
                    <a:p>
                      <a:pPr marL="342900" lvl="0" indent="-342900" algn="l">
                        <a:spcAft>
                          <a:spcPts val="0"/>
                        </a:spcAft>
                        <a:buFont typeface="Symbol"/>
                        <a:buChar char=""/>
                      </a:pPr>
                      <a:r>
                        <a:rPr lang="en-GB" sz="1200" dirty="0">
                          <a:latin typeface="Arial"/>
                          <a:ea typeface="Calibri"/>
                          <a:cs typeface="Times New Roman"/>
                        </a:rPr>
                        <a:t>Annual island precipitation rate</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331824">
                <a:tc>
                  <a:txBody>
                    <a:bodyPr/>
                    <a:lstStyle/>
                    <a:p>
                      <a:pPr marL="342900" lvl="0" indent="-342900" algn="l">
                        <a:spcAft>
                          <a:spcPts val="0"/>
                        </a:spcAft>
                        <a:buFont typeface="Symbol"/>
                        <a:buChar char=""/>
                      </a:pPr>
                      <a:r>
                        <a:rPr lang="en-GB" sz="1200" dirty="0">
                          <a:latin typeface="Arial"/>
                          <a:ea typeface="Calibri"/>
                          <a:cs typeface="Times New Roman"/>
                        </a:rPr>
                        <a:t>% of land sustainably managed by </a:t>
                      </a:r>
                      <a:r>
                        <a:rPr lang="en-GB" sz="1200" dirty="0" err="1">
                          <a:latin typeface="Arial"/>
                          <a:ea typeface="Calibri"/>
                          <a:cs typeface="Times New Roman"/>
                        </a:rPr>
                        <a:t>Natura</a:t>
                      </a:r>
                      <a:r>
                        <a:rPr lang="en-GB" sz="1200" dirty="0">
                          <a:latin typeface="Arial"/>
                          <a:ea typeface="Calibri"/>
                          <a:cs typeface="Times New Roman"/>
                        </a:rPr>
                        <a:t> 2000</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663648">
                <a:tc>
                  <a:txBody>
                    <a:bodyPr/>
                    <a:lstStyle/>
                    <a:p>
                      <a:pPr marL="342900" lvl="0" indent="-342900" algn="l">
                        <a:spcAft>
                          <a:spcPts val="0"/>
                        </a:spcAft>
                        <a:buFont typeface="Symbol"/>
                        <a:buChar char=""/>
                      </a:pPr>
                      <a:r>
                        <a:rPr lang="en-GB" sz="1200" dirty="0">
                          <a:latin typeface="Arial"/>
                          <a:ea typeface="Calibri"/>
                          <a:cs typeface="Times New Roman"/>
                        </a:rPr>
                        <a:t>% of island residences served by island renewable energy resourced</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331824">
                <a:tc>
                  <a:txBody>
                    <a:bodyPr/>
                    <a:lstStyle/>
                    <a:p>
                      <a:pPr marL="342900" lvl="0" indent="-342900" algn="l">
                        <a:spcAft>
                          <a:spcPts val="0"/>
                        </a:spcAft>
                        <a:buFont typeface="Symbol"/>
                        <a:buChar char=""/>
                      </a:pPr>
                      <a:r>
                        <a:rPr lang="en-GB" sz="1200" dirty="0">
                          <a:latin typeface="Arial"/>
                          <a:ea typeface="Calibri"/>
                          <a:cs typeface="Times New Roman"/>
                        </a:rPr>
                        <a:t>% of island sewage treated</a:t>
                      </a: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221216">
                <a:tc>
                  <a:txBody>
                    <a:bodyPr/>
                    <a:lstStyle/>
                    <a:p>
                      <a:pPr marL="342900" lvl="0" indent="-342900" algn="l">
                        <a:spcAft>
                          <a:spcPts val="0"/>
                        </a:spcAft>
                        <a:buFont typeface="Symbol"/>
                        <a:buChar char=""/>
                      </a:pPr>
                      <a:r>
                        <a:rPr lang="en-GB" sz="1200" dirty="0">
                          <a:latin typeface="Arial"/>
                          <a:ea typeface="Calibri"/>
                          <a:cs typeface="Times New Roman"/>
                        </a:rPr>
                        <a:t>Domestic water quality</a:t>
                      </a:r>
                    </a:p>
                    <a:p>
                      <a:pPr marL="342900" lvl="0" indent="-342900" algn="l">
                        <a:spcAft>
                          <a:spcPts val="0"/>
                        </a:spcAft>
                        <a:buFont typeface="Symbol"/>
                        <a:buChar char=""/>
                      </a:pPr>
                      <a:endParaRPr lang="en-GB" sz="1200" dirty="0">
                        <a:latin typeface="Arial"/>
                        <a:ea typeface="Calibri"/>
                        <a:cs typeface="Times New Roman"/>
                      </a:endParaRPr>
                    </a:p>
                  </a:txBody>
                  <a:tcPr marL="41564" marR="41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a:latin typeface="Arial"/>
                          <a:ea typeface="Calibri"/>
                          <a:cs typeface="Times New Roman"/>
                          <a:sym typeface="Wingdings"/>
                        </a:rPr>
                        <a:t></a:t>
                      </a:r>
                      <a:endParaRPr lang="en-GB" sz="70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dirty="0">
                          <a:latin typeface="Arial"/>
                          <a:ea typeface="Calibri"/>
                          <a:cs typeface="Times New Roman"/>
                          <a:sym typeface="Wingdings"/>
                        </a:rPr>
                        <a:t></a:t>
                      </a:r>
                      <a:endParaRPr lang="en-GB" sz="700" dirty="0">
                        <a:latin typeface="Arial"/>
                        <a:ea typeface="Calibri"/>
                        <a:cs typeface="Times New Roman"/>
                      </a:endParaRPr>
                    </a:p>
                  </a:txBody>
                  <a:tcPr marL="41564" marR="41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b="1" u="sng" dirty="0"/>
              <a:t>MANAGING AND ADMINISTERING </a:t>
            </a:r>
            <a:br>
              <a:rPr lang="en-GB" sz="2000" b="1" u="sng" dirty="0"/>
            </a:br>
            <a:r>
              <a:rPr lang="en-GB" sz="2000" b="1" u="sng" dirty="0"/>
              <a:t>ESIN SUSTAINABILITY INDICATORS</a:t>
            </a:r>
          </a:p>
        </p:txBody>
      </p:sp>
      <p:sp>
        <p:nvSpPr>
          <p:cNvPr id="3" name="Content Placeholder 2"/>
          <p:cNvSpPr>
            <a:spLocks noGrp="1"/>
          </p:cNvSpPr>
          <p:nvPr>
            <p:ph idx="1"/>
          </p:nvPr>
        </p:nvSpPr>
        <p:spPr>
          <a:xfrm>
            <a:off x="467544" y="1628800"/>
            <a:ext cx="8229600" cy="4266474"/>
          </a:xfrm>
        </p:spPr>
        <p:txBody>
          <a:bodyPr>
            <a:normAutofit/>
          </a:bodyPr>
          <a:lstStyle/>
          <a:p>
            <a:r>
              <a:rPr lang="en-GB" sz="1600" dirty="0"/>
              <a:t>Who oversees and coordinates the process?</a:t>
            </a:r>
          </a:p>
          <a:p>
            <a:endParaRPr lang="en-GB" sz="1600" dirty="0"/>
          </a:p>
          <a:p>
            <a:r>
              <a:rPr lang="en-GB" sz="1600" dirty="0"/>
              <a:t>Identifying the role of Island Federations for example data supply</a:t>
            </a:r>
          </a:p>
          <a:p>
            <a:endParaRPr lang="en-GB" sz="1600" dirty="0"/>
          </a:p>
          <a:p>
            <a:r>
              <a:rPr lang="en-GB" sz="1600" dirty="0"/>
              <a:t>Reporting procedures and communications</a:t>
            </a:r>
          </a:p>
          <a:p>
            <a:endParaRPr lang="en-GB" sz="1600" dirty="0"/>
          </a:p>
          <a:p>
            <a:r>
              <a:rPr lang="en-GB" sz="1600" dirty="0"/>
              <a:t>What about other stakeholders and their roles and expertise?</a:t>
            </a:r>
          </a:p>
          <a:p>
            <a:endParaRPr lang="en-GB" sz="1600" dirty="0"/>
          </a:p>
          <a:p>
            <a:r>
              <a:rPr lang="en-GB" sz="1600" dirty="0"/>
              <a:t>Explaining in detail what are the key components of each agreed ‘indicator’</a:t>
            </a:r>
          </a:p>
          <a:p>
            <a:endParaRPr lang="en-GB" sz="1600" dirty="0"/>
          </a:p>
          <a:p>
            <a:endParaRPr lang="en-GB" sz="1600" dirty="0"/>
          </a:p>
          <a:p>
            <a:endParaRPr lang="en-GB" sz="16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2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20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97152"/>
            <a:ext cx="8229600" cy="1329012"/>
          </a:xfrm>
        </p:spPr>
        <p:txBody>
          <a:bodyPr>
            <a:normAutofit fontScale="92500" lnSpcReduction="20000"/>
          </a:bodyPr>
          <a:lstStyle/>
          <a:p>
            <a:pPr algn="ctr">
              <a:buNone/>
            </a:pPr>
            <a:endParaRPr lang="en-GB" dirty="0"/>
          </a:p>
          <a:p>
            <a:pPr algn="ctr">
              <a:buNone/>
            </a:pPr>
            <a:endParaRPr lang="en-GB" dirty="0"/>
          </a:p>
          <a:p>
            <a:pPr algn="ctr">
              <a:buNone/>
            </a:pPr>
            <a:r>
              <a:rPr lang="en-GB" sz="2400" b="1" u="sng" dirty="0"/>
              <a:t>Questions and Observations</a:t>
            </a:r>
          </a:p>
        </p:txBody>
      </p:sp>
      <p:sp>
        <p:nvSpPr>
          <p:cNvPr id="4" name="Content Placeholder 2"/>
          <p:cNvSpPr txBox="1">
            <a:spLocks/>
          </p:cNvSpPr>
          <p:nvPr/>
        </p:nvSpPr>
        <p:spPr>
          <a:xfrm>
            <a:off x="539552" y="1556792"/>
            <a:ext cx="8229600" cy="3528392"/>
          </a:xfrm>
          <a:prstGeom prst="rect">
            <a:avLst/>
          </a:prstGeom>
        </p:spPr>
        <p:txBody>
          <a:bodyPr vert="horz" lIns="91440" tIns="45720" rIns="91440" bIns="45720" rtlCol="0" anchor="t">
            <a:normAutofit lnSpcReduction="10000"/>
          </a:bodyPr>
          <a:lstStyle/>
          <a:p>
            <a:pPr marL="342900" marR="0" lvl="0" algn="l" defTabSz="914400" rtl="0" eaLnBrk="1" fontAlgn="auto" latinLnBrk="0" hangingPunct="1">
              <a:lnSpc>
                <a:spcPct val="100000"/>
              </a:lnSpc>
              <a:spcBef>
                <a:spcPct val="20000"/>
              </a:spcBef>
              <a:spcAft>
                <a:spcPts val="0"/>
              </a:spcAft>
              <a:buClrTx/>
              <a:buSzTx/>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The proposed list of island sustainability indicators as outlined in Appendix A have been   designed</a:t>
            </a:r>
            <a:r>
              <a:rPr kumimoji="0" lang="en-GB" sz="1600" b="0" i="0" u="none" strike="noStrike" kern="1200" cap="none" spc="0" normalizeH="0" noProof="0" dirty="0">
                <a:ln>
                  <a:noFill/>
                </a:ln>
                <a:solidFill>
                  <a:schemeClr val="tx1"/>
                </a:solidFill>
                <a:effectLst/>
                <a:uLnTx/>
                <a:uFillTx/>
                <a:latin typeface="+mn-lt"/>
                <a:ea typeface="+mn-ea"/>
                <a:cs typeface="+mn-cs"/>
              </a:rPr>
              <a:t> </a:t>
            </a:r>
            <a:r>
              <a:rPr kumimoji="0" lang="en-GB" sz="1600" b="0" i="0" u="none" strike="noStrike" kern="1200" cap="none" spc="0" normalizeH="0" baseline="0" noProof="0" dirty="0">
                <a:ln>
                  <a:noFill/>
                </a:ln>
                <a:solidFill>
                  <a:schemeClr val="tx1"/>
                </a:solidFill>
                <a:effectLst/>
                <a:uLnTx/>
                <a:uFillTx/>
                <a:latin typeface="+mn-lt"/>
                <a:ea typeface="+mn-ea"/>
                <a:cs typeface="+mn-cs"/>
              </a:rPr>
              <a:t>to:-</a:t>
            </a:r>
            <a:endParaRPr kumimoji="0" lang="en-GB" sz="1600" b="0" i="0" u="none" strike="noStrike" kern="1200" cap="none" spc="0" normalizeH="0" baseline="0" noProof="0" dirty="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600" b="0" i="0" u="none" strike="noStrike" kern="1200" cap="none" spc="0" normalizeH="0" baseline="0" noProof="0" dirty="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1600" dirty="0"/>
              <a:t>Add maturity to those initially established in “Sensor Report” 2007</a:t>
            </a:r>
          </a:p>
          <a:p>
            <a:pPr marL="342900" marR="0" lvl="0" indent="-342900" algn="l" defTabSz="914400" rtl="0" eaLnBrk="1" fontAlgn="auto" latinLnBrk="0" hangingPunct="1">
              <a:lnSpc>
                <a:spcPct val="100000"/>
              </a:lnSpc>
              <a:spcBef>
                <a:spcPct val="20000"/>
              </a:spcBef>
              <a:spcAft>
                <a:spcPts val="0"/>
              </a:spcAft>
              <a:buClrTx/>
              <a:buSzTx/>
              <a:tabLst/>
              <a:defRPr/>
            </a:pPr>
            <a:endParaRPr lang="en-GB" sz="16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Are under the ownership of ESIN and are open to regular monitoring, evaluation and challenge.</a:t>
            </a:r>
            <a:endParaRPr kumimoji="0" lang="en-GB" sz="1600" b="0" i="0" u="none" strike="noStrike" kern="1200" cap="none" spc="0" normalizeH="0" baseline="0" noProof="0" dirty="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1600" b="0" i="0" u="none" strike="noStrike" kern="1200" cap="none" spc="0" normalizeH="0" baseline="0" noProof="0" dirty="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1600" b="1" dirty="0"/>
              <a:t>Sit alongside and reinforce the seven key principles enshrined in the European Commissions “2020 Strategy” and the 2021-2029 EU programme</a:t>
            </a:r>
          </a:p>
          <a:p>
            <a:pPr marL="342900" marR="0" lvl="0" indent="-342900" algn="l" defTabSz="914400" rtl="0" eaLnBrk="1" fontAlgn="auto" latinLnBrk="0" hangingPunct="1">
              <a:lnSpc>
                <a:spcPct val="100000"/>
              </a:lnSpc>
              <a:spcBef>
                <a:spcPct val="20000"/>
              </a:spcBef>
              <a:spcAft>
                <a:spcPts val="0"/>
              </a:spcAft>
              <a:buClrTx/>
              <a:buSzTx/>
              <a:tabLst/>
              <a:defRPr/>
            </a:pPr>
            <a:endParaRPr lang="en-GB" sz="16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1600" b="1" dirty="0"/>
              <a:t>They can act as objective evidence in the application of European Commission support as well as influencing future strategy and policy which directly effects island communities.</a:t>
            </a:r>
            <a:endParaRPr kumimoji="0" lang="en-GB" sz="1600" b="1" i="0" u="none" strike="noStrike" kern="1200" cap="none" spc="0" normalizeH="0" baseline="0" noProof="0" dirty="0">
              <a:ln>
                <a:noFill/>
              </a:ln>
              <a:effectLst/>
              <a:uLnTx/>
              <a:uFillTx/>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1600" b="1" i="0" u="none" strike="noStrike" kern="1200" cap="none" spc="0" normalizeH="0" baseline="0" noProof="0" dirty="0">
              <a:ln>
                <a:noFill/>
              </a:ln>
              <a:effectLst/>
              <a:uLnTx/>
              <a:uFillTx/>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1600" b="0" i="0" u="none" strike="noStrike" kern="1200" cap="none" spc="0" normalizeH="0" baseline="0" noProof="0" dirty="0">
              <a:ln>
                <a:noFill/>
              </a:ln>
              <a:effectLst/>
              <a:uLnTx/>
              <a:uFillTx/>
              <a:latin typeface="+mn-lt"/>
              <a:ea typeface="+mn-ea"/>
              <a:cs typeface="+mn-cs"/>
            </a:endParaRPr>
          </a:p>
        </p:txBody>
      </p:sp>
      <p:sp>
        <p:nvSpPr>
          <p:cNvPr id="5" name="Title 1"/>
          <p:cNvSpPr txBox="1">
            <a:spLocks/>
          </p:cNvSpPr>
          <p:nvPr/>
        </p:nvSpPr>
        <p:spPr>
          <a:xfrm>
            <a:off x="467544" y="692696"/>
            <a:ext cx="8229600" cy="79208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000" b="1" i="0" u="sng" strike="noStrike" kern="1200" cap="none" spc="0" normalizeH="0" baseline="0" noProof="0" dirty="0">
                <a:ln>
                  <a:noFill/>
                </a:ln>
                <a:solidFill>
                  <a:schemeClr val="tx1"/>
                </a:solidFill>
                <a:effectLst/>
                <a:uLnTx/>
                <a:uFillTx/>
                <a:latin typeface="+mj-lt"/>
                <a:ea typeface="+mj-ea"/>
                <a:cs typeface="+mj-cs"/>
              </a:rPr>
              <a:t>CONCLUSIONS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20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20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2000" fill="hold"/>
                                        <p:tgtEl>
                                          <p:spTgt spid="4">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2000" fill="hold"/>
                                        <p:tgtEl>
                                          <p:spTgt spid="4">
                                            <p:txEl>
                                              <p:pRg st="6" end="6"/>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 calcmode="lin" valueType="num">
                                      <p:cBhvr additive="base">
                                        <p:cTn id="31" dur="2000" fill="hold"/>
                                        <p:tgtEl>
                                          <p:spTgt spid="4">
                                            <p:txEl>
                                              <p:pRg st="8" end="8"/>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4">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additive="base">
                                        <p:cTn id="37"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795</TotalTime>
  <Words>1155</Words>
  <Application>Microsoft Macintosh PowerPoint</Application>
  <PresentationFormat>On-screen Show (4:3)</PresentationFormat>
  <Paragraphs>410</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 ESIN AGM 2016 CONFERENCE EESC, Brussels, 27 September 2016 </vt:lpstr>
      <vt:lpstr>CONTENTS</vt:lpstr>
      <vt:lpstr>INTRODUCTION, BACKGROUND AND PURPOSE</vt:lpstr>
      <vt:lpstr>HEADLINE  “A community that monitors and documents the results of its actions, and regularly reflects on its progress and barriers, learns from its experience.    It becomes more resilient, more capable of adapting to change, and better able to improve its efforts and sustain itself over time”   United Nations (2007)</vt:lpstr>
      <vt:lpstr>ISLAND COMMUNITIES – KEY CHALLENGES</vt:lpstr>
      <vt:lpstr>2007 –SENSOR REPORT  (SUSTAINABILITY IN EUROPEAN ISLANDS)</vt:lpstr>
      <vt:lpstr>PURPOSE OF SUSTAINABILITY INDICATORS</vt:lpstr>
      <vt:lpstr>WHAT CONSTITUTES A “GOOD INDICATOR” </vt:lpstr>
      <vt:lpstr>A PLETHORA OF SUSTAINABILITY INDICATORS</vt:lpstr>
      <vt:lpstr>PowerPoint Presentation</vt:lpstr>
      <vt:lpstr>PowerPoint Presentation</vt:lpstr>
      <vt:lpstr>PowerPoint Presentation</vt:lpstr>
      <vt:lpstr>MANAGING AND ADMINISTERING  ESIN SUSTAINABILITY INDICATORS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ESIN AGM 2016 CONFERENCE </dc:title>
  <dc:creator>Wendy</dc:creator>
  <cp:lastModifiedBy>Camille Dressler</cp:lastModifiedBy>
  <cp:revision>84</cp:revision>
  <dcterms:created xsi:type="dcterms:W3CDTF">2016-08-15T10:00:05Z</dcterms:created>
  <dcterms:modified xsi:type="dcterms:W3CDTF">2016-09-26T07:05:55Z</dcterms:modified>
</cp:coreProperties>
</file>