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7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8229A-31D0-BA4F-9BFD-8C804192F112}" type="datetimeFigureOut">
              <a:rPr lang="en-US" smtClean="0"/>
              <a:t>13/10/16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BDAAF-4868-A549-B819-3B3E9F2DD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57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37EF9-1B82-7B45-8E18-5992DBB301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8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E106E-DF3D-4940-AFF4-D38E11BD4E14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1779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E106E-DF3D-4940-AFF4-D38E11BD4E14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7636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E106E-DF3D-4940-AFF4-D38E11BD4E14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896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jpg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2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2.pn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4.docx"/><Relationship Id="rId5" Type="http://schemas.openxmlformats.org/officeDocument/2006/relationships/image" Target="../media/image2.pn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5.docx"/><Relationship Id="rId5" Type="http://schemas.openxmlformats.org/officeDocument/2006/relationships/image" Target="../media/image2.pn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package" Target="../embeddings/Microsoft_Word_Document6.docx"/><Relationship Id="rId5" Type="http://schemas.openxmlformats.org/officeDocument/2006/relationships/image" Target="../media/image2.png"/><Relationship Id="rId6" Type="http://schemas.openxmlformats.org/officeDocument/2006/relationships/image" Target="../media/image12.jpeg"/><Relationship Id="rId7" Type="http://schemas.openxmlformats.org/officeDocument/2006/relationships/image" Target="../media/image13.gi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package" Target="../embeddings/Microsoft_Word_Document7.docx"/><Relationship Id="rId5" Type="http://schemas.openxmlformats.org/officeDocument/2006/relationships/image" Target="../media/image2.png"/><Relationship Id="rId6" Type="http://schemas.openxmlformats.org/officeDocument/2006/relationships/image" Target="../media/image12.jpeg"/><Relationship Id="rId7" Type="http://schemas.openxmlformats.org/officeDocument/2006/relationships/image" Target="../media/image13.gi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package" Target="../embeddings/Microsoft_Word_Document8.docx"/><Relationship Id="rId5" Type="http://schemas.openxmlformats.org/officeDocument/2006/relationships/image" Target="../media/image2.png"/><Relationship Id="rId6" Type="http://schemas.openxmlformats.org/officeDocument/2006/relationships/image" Target="../media/image12.jpeg"/><Relationship Id="rId7" Type="http://schemas.openxmlformats.org/officeDocument/2006/relationships/image" Target="../media/image13.gi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14.png"/><Relationship Id="rId5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14.png"/><Relationship Id="rId5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14.png"/><Relationship Id="rId5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9.docx"/><Relationship Id="rId5" Type="http://schemas.openxmlformats.org/officeDocument/2006/relationships/image" Target="../media/image2.pn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10.docx"/><Relationship Id="rId5" Type="http://schemas.openxmlformats.org/officeDocument/2006/relationships/image" Target="../media/image2.pn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11.docx"/><Relationship Id="rId5" Type="http://schemas.openxmlformats.org/officeDocument/2006/relationships/image" Target="../media/image2.pn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12.docx"/><Relationship Id="rId5" Type="http://schemas.openxmlformats.org/officeDocument/2006/relationships/image" Target="../media/image2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13.docx"/><Relationship Id="rId5" Type="http://schemas.openxmlformats.org/officeDocument/2006/relationships/image" Target="../media/image2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package" Target="../embeddings/Microsoft_Word_Document14.docx"/><Relationship Id="rId5" Type="http://schemas.openxmlformats.org/officeDocument/2006/relationships/image" Target="../media/image2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emf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15.docx"/><Relationship Id="rId5" Type="http://schemas.openxmlformats.org/officeDocument/2006/relationships/image" Target="../media/image2.png"/><Relationship Id="rId6" Type="http://schemas.openxmlformats.org/officeDocument/2006/relationships/image" Target="../media/image25.png"/><Relationship Id="rId7" Type="http://schemas.openxmlformats.org/officeDocument/2006/relationships/image" Target="../media/image26.jpe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16.docx"/><Relationship Id="rId5" Type="http://schemas.openxmlformats.org/officeDocument/2006/relationships/image" Target="../media/image2.png"/><Relationship Id="rId6" Type="http://schemas.openxmlformats.org/officeDocument/2006/relationships/image" Target="../media/image25.png"/><Relationship Id="rId7" Type="http://schemas.openxmlformats.org/officeDocument/2006/relationships/image" Target="../media/image26.jpe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package" Target="../embeddings/Microsoft_Word_Document17.docx"/><Relationship Id="rId5" Type="http://schemas.openxmlformats.org/officeDocument/2006/relationships/image" Target="../media/image2.png"/><Relationship Id="rId6" Type="http://schemas.openxmlformats.org/officeDocument/2006/relationships/image" Target="../media/image25.png"/><Relationship Id="rId7" Type="http://schemas.openxmlformats.org/officeDocument/2006/relationships/image" Target="../media/image26.jpe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sustainability</a:t>
            </a:r>
            <a:b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 the Small Islands of Europe</a:t>
            </a:r>
            <a:b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6522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946721"/>
              </p:ext>
            </p:extLst>
          </p:nvPr>
        </p:nvGraphicFramePr>
        <p:xfrm>
          <a:off x="6461371" y="5586522"/>
          <a:ext cx="1702776" cy="889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Document" r:id="rId5" imgW="1409700" imgH="736600" progId="Word.Document.12">
                  <p:embed/>
                </p:oleObj>
              </mc:Choice>
              <mc:Fallback>
                <p:oleObj name="Document" r:id="rId5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61371" y="5586522"/>
                        <a:ext cx="1702776" cy="8897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57200" y="2240129"/>
            <a:ext cx="84914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A </a:t>
            </a:r>
            <a:r>
              <a:rPr lang="en-US" sz="2800" b="1" dirty="0" smtClean="0">
                <a:solidFill>
                  <a:schemeClr val="tx2"/>
                </a:solidFill>
              </a:rPr>
              <a:t>conference for the 16</a:t>
            </a:r>
            <a:r>
              <a:rPr lang="en-US" sz="2800" b="1" baseline="30000" dirty="0" smtClean="0">
                <a:solidFill>
                  <a:schemeClr val="tx2"/>
                </a:solidFill>
              </a:rPr>
              <a:t>th</a:t>
            </a:r>
            <a:r>
              <a:rPr lang="en-US" sz="2800" b="1" dirty="0" smtClean="0">
                <a:solidFill>
                  <a:schemeClr val="tx2"/>
                </a:solidFill>
              </a:rPr>
              <a:t> ESIN Annual Meeting </a:t>
            </a:r>
          </a:p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EESC, Brussels</a:t>
            </a: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Tuesday </a:t>
            </a:r>
            <a:r>
              <a:rPr lang="en-US" b="1" dirty="0">
                <a:solidFill>
                  <a:schemeClr val="tx2"/>
                </a:solidFill>
              </a:rPr>
              <a:t>27th September 2016</a:t>
            </a:r>
            <a:endParaRPr lang="en-GB" b="1" dirty="0">
              <a:solidFill>
                <a:schemeClr val="tx2"/>
              </a:solidFill>
            </a:endParaRPr>
          </a:p>
          <a:p>
            <a:pPr algn="ctr"/>
            <a:endParaRPr lang="en-GB" sz="800" b="1" dirty="0">
              <a:solidFill>
                <a:schemeClr val="tx2"/>
              </a:solidFill>
            </a:endParaRPr>
          </a:p>
          <a:p>
            <a:r>
              <a:rPr lang="en-US" dirty="0"/>
              <a:t> 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799416" y="5102452"/>
            <a:ext cx="176904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416" y="4737913"/>
            <a:ext cx="1925354" cy="1925354"/>
          </a:xfrm>
          <a:prstGeom prst="rect">
            <a:avLst/>
          </a:prstGeom>
        </p:spPr>
      </p:pic>
      <p:pic>
        <p:nvPicPr>
          <p:cNvPr id="8" name="Billede 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71" y="5586522"/>
            <a:ext cx="1924050" cy="90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218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4333"/>
            <a:ext cx="7772400" cy="437444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ESIN members: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Organisational</a:t>
            </a:r>
            <a:r>
              <a:rPr lang="en-US" dirty="0" smtClean="0"/>
              <a:t> </a:t>
            </a:r>
            <a:r>
              <a:rPr lang="en-US" dirty="0"/>
              <a:t>Capacity </a:t>
            </a:r>
            <a:br>
              <a:rPr lang="en-US" dirty="0"/>
            </a:br>
            <a:r>
              <a:rPr lang="en-US" dirty="0"/>
              <a:t> </a:t>
            </a:r>
            <a:r>
              <a:rPr lang="en-US" u="sng" dirty="0"/>
              <a:t>Opportunities and Challenges 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3100" dirty="0" smtClean="0"/>
              <a:t>Brussels</a:t>
            </a:r>
            <a:r>
              <a:rPr lang="en-US" sz="3100" dirty="0"/>
              <a:t>, EESC, 27 September 2016</a:t>
            </a:r>
          </a:p>
        </p:txBody>
      </p:sp>
      <p:pic>
        <p:nvPicPr>
          <p:cNvPr id="7" name="Picture 6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168094"/>
              </p:ext>
            </p:extLst>
          </p:nvPr>
        </p:nvGraphicFramePr>
        <p:xfrm>
          <a:off x="7187494" y="5779206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87494" y="5779206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8" descr="Pildiotsingu eesti lipp tulemus"/>
          <p:cNvSpPr>
            <a:spLocks noChangeAspect="1" noChangeArrowheads="1"/>
          </p:cNvSpPr>
          <p:nvPr/>
        </p:nvSpPr>
        <p:spPr bwMode="auto">
          <a:xfrm>
            <a:off x="4181475" y="3167063"/>
            <a:ext cx="78105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7542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499" y="2293992"/>
            <a:ext cx="7284132" cy="3450696"/>
          </a:xfrm>
        </p:spPr>
        <p:txBody>
          <a:bodyPr/>
          <a:lstStyle/>
          <a:p>
            <a:r>
              <a:rPr lang="en-US" dirty="0"/>
              <a:t>55 inhabited islands in 6 municipalities</a:t>
            </a:r>
          </a:p>
          <a:p>
            <a:r>
              <a:rPr lang="en-US" dirty="0"/>
              <a:t>One part time development officer</a:t>
            </a:r>
          </a:p>
          <a:p>
            <a:r>
              <a:rPr lang="en-US" dirty="0"/>
              <a:t>Voluntary board</a:t>
            </a:r>
          </a:p>
          <a:p>
            <a:r>
              <a:rPr lang="en-US" dirty="0"/>
              <a:t>Funded by </a:t>
            </a:r>
            <a:r>
              <a:rPr lang="en-US" dirty="0" err="1"/>
              <a:t>Åland</a:t>
            </a:r>
            <a:r>
              <a:rPr lang="en-US" dirty="0"/>
              <a:t> Government, project funding and members’ contributions.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6410" y="354895"/>
            <a:ext cx="8229600" cy="1252728"/>
          </a:xfrm>
        </p:spPr>
        <p:txBody>
          <a:bodyPr/>
          <a:lstStyle/>
          <a:p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Företagsam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Skärgård</a:t>
            </a:r>
            <a:endParaRPr lang="en-GB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06" y="5744688"/>
            <a:ext cx="987714" cy="6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6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3492" y="2362161"/>
            <a:ext cx="7284132" cy="345069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Sustainable tourism development i e pilgrims, bird watchers, outdoors </a:t>
            </a:r>
          </a:p>
          <a:p>
            <a:pPr lvl="0"/>
            <a:r>
              <a:rPr lang="en-US" dirty="0"/>
              <a:t>New businesses: small scale industry, processing raw products into exclusive products and brands </a:t>
            </a:r>
          </a:p>
          <a:p>
            <a:pPr lvl="0"/>
            <a:r>
              <a:rPr lang="en-US" dirty="0"/>
              <a:t>The benefits of small-scale societies with fairly good finances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Opportunities</a:t>
            </a:r>
          </a:p>
        </p:txBody>
      </p:sp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3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06" y="5744688"/>
            <a:ext cx="987714" cy="6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4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885" y="2226767"/>
            <a:ext cx="7711017" cy="3689316"/>
          </a:xfrm>
        </p:spPr>
        <p:txBody>
          <a:bodyPr/>
          <a:lstStyle/>
          <a:p>
            <a:pPr lvl="0"/>
            <a:r>
              <a:rPr lang="en-US" dirty="0"/>
              <a:t>Migration of young people</a:t>
            </a:r>
          </a:p>
          <a:p>
            <a:pPr lvl="0"/>
            <a:r>
              <a:rPr lang="en-US" dirty="0"/>
              <a:t>Big seasonal differences in population numbers</a:t>
            </a:r>
          </a:p>
          <a:p>
            <a:pPr lvl="0"/>
            <a:r>
              <a:rPr lang="en-US" dirty="0"/>
              <a:t>Sea transport system development</a:t>
            </a:r>
          </a:p>
          <a:p>
            <a:pPr lvl="0"/>
            <a:r>
              <a:rPr lang="en-US" dirty="0"/>
              <a:t>Environmental threats (</a:t>
            </a:r>
            <a:r>
              <a:rPr lang="en-US" dirty="0" err="1"/>
              <a:t>eutrofication</a:t>
            </a:r>
            <a:r>
              <a:rPr lang="en-US" dirty="0"/>
              <a:t> of the sea, overgrowth of landscape)</a:t>
            </a:r>
          </a:p>
          <a:p>
            <a:pPr lvl="0"/>
            <a:r>
              <a:rPr lang="en-US" dirty="0"/>
              <a:t>Municipality reform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150" y="338328"/>
            <a:ext cx="8229600" cy="1252728"/>
          </a:xfrm>
        </p:spPr>
        <p:txBody>
          <a:bodyPr/>
          <a:lstStyle/>
          <a:p>
            <a:r>
              <a:rPr lang="en-US" b="1" dirty="0"/>
              <a:t>Challenges</a:t>
            </a:r>
          </a:p>
        </p:txBody>
      </p:sp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3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06" y="5744688"/>
            <a:ext cx="987714" cy="6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9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71737" y="1824265"/>
            <a:ext cx="7284132" cy="3450696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OTOČNI SABOR-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Association for the development of Croatian islands</a:t>
            </a:r>
            <a:endParaRPr lang="hr-H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858691"/>
              </p:ext>
            </p:extLst>
          </p:nvPr>
        </p:nvGraphicFramePr>
        <p:xfrm>
          <a:off x="3405716" y="59266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9266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47" y="5723021"/>
            <a:ext cx="1270599" cy="1016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008" y="5723021"/>
            <a:ext cx="1331792" cy="885052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>
          <a:xfrm>
            <a:off x="575494" y="1566595"/>
            <a:ext cx="7711017" cy="4091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+mj-ea"/>
              <a:cs typeface="+mj-cs"/>
            </a:endParaRPr>
          </a:p>
          <a:p>
            <a:r>
              <a:rPr lang="en-US" sz="2000" dirty="0" smtClean="0"/>
              <a:t>NGO with membership on all 47 inhabited islands in Croatia (out of 78 islands  and 524 islets)</a:t>
            </a:r>
          </a:p>
          <a:p>
            <a:endParaRPr lang="en-US" sz="1000" dirty="0" smtClean="0"/>
          </a:p>
          <a:p>
            <a:r>
              <a:rPr lang="en-US" sz="2000" dirty="0" smtClean="0"/>
              <a:t>spread over 7 coastal and island counties, 51 island cities and municipalities</a:t>
            </a:r>
          </a:p>
          <a:p>
            <a:endParaRPr lang="en-US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/>
              <a:t>Areas of interest: Agriculture </a:t>
            </a:r>
            <a:r>
              <a:rPr lang="en-US" sz="2000" dirty="0"/>
              <a:t>and Rural </a:t>
            </a:r>
            <a:r>
              <a:rPr lang="en-US" sz="2000" dirty="0" smtClean="0"/>
              <a:t>Development,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Transport,  Regional policy, Fisheries </a:t>
            </a:r>
            <a:r>
              <a:rPr lang="en-US" sz="2000" dirty="0"/>
              <a:t>and </a:t>
            </a:r>
            <a:r>
              <a:rPr lang="en-US" sz="2000" dirty="0" smtClean="0"/>
              <a:t>Aquaculture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000" dirty="0" smtClean="0"/>
              <a:t>Promotes island cooperation and development, protection of the environment, engagement with local and government authorities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8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71737" y="1824265"/>
            <a:ext cx="7284132" cy="3450696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sz="4000" b="1" dirty="0"/>
              <a:t>Opportunities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687039"/>
              </p:ext>
            </p:extLst>
          </p:nvPr>
        </p:nvGraphicFramePr>
        <p:xfrm>
          <a:off x="3405716" y="59266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9266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47" y="5723021"/>
            <a:ext cx="1270599" cy="1016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008" y="5723021"/>
            <a:ext cx="1331792" cy="885052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>
          <a:xfrm>
            <a:off x="543983" y="2516255"/>
            <a:ext cx="7711017" cy="4091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r>
              <a:rPr lang="en-US" sz="2000" dirty="0" smtClean="0"/>
              <a:t>Enormous development potential 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000" dirty="0" smtClean="0"/>
              <a:t>Traditional activities of Shipping, shipbuilding and stone carving balance over-reliance on tourism</a:t>
            </a:r>
          </a:p>
          <a:p>
            <a:endParaRPr lang="en-US" sz="1000" dirty="0" smtClean="0"/>
          </a:p>
          <a:p>
            <a:r>
              <a:rPr lang="en-US" sz="2000" dirty="0" smtClean="0"/>
              <a:t>Islanders’ interest for sustainable development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46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71737" y="1824265"/>
            <a:ext cx="7284132" cy="3450696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Challenges</a:t>
            </a:r>
            <a:endParaRPr lang="hr-H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221475"/>
              </p:ext>
            </p:extLst>
          </p:nvPr>
        </p:nvGraphicFramePr>
        <p:xfrm>
          <a:off x="3405716" y="59266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9266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47" y="5723021"/>
            <a:ext cx="1270599" cy="1016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008" y="5723021"/>
            <a:ext cx="1331792" cy="885052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>
          <a:xfrm>
            <a:off x="543983" y="1824265"/>
            <a:ext cx="7711017" cy="4091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96383" y="1674168"/>
            <a:ext cx="7711017" cy="4091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r>
              <a:rPr lang="en-US" sz="2000" dirty="0" smtClean="0"/>
              <a:t>Agriculture in decline</a:t>
            </a:r>
          </a:p>
          <a:p>
            <a:endParaRPr lang="en-US" sz="1000" dirty="0" smtClean="0"/>
          </a:p>
          <a:p>
            <a:r>
              <a:rPr lang="en-US" sz="2000" dirty="0" smtClean="0"/>
              <a:t>Poor economic structure: Island GDP is </a:t>
            </a:r>
            <a:r>
              <a:rPr lang="en-US" sz="2000" dirty="0"/>
              <a:t>2% of the Croatian </a:t>
            </a:r>
            <a:r>
              <a:rPr lang="en-US" sz="2000" dirty="0" smtClean="0"/>
              <a:t>GDP</a:t>
            </a:r>
          </a:p>
          <a:p>
            <a:endParaRPr lang="en-US" sz="1000" dirty="0" smtClean="0"/>
          </a:p>
          <a:p>
            <a:r>
              <a:rPr lang="en-US" sz="2000" dirty="0" smtClean="0"/>
              <a:t>Over-dependence on Tourism </a:t>
            </a:r>
          </a:p>
          <a:p>
            <a:endParaRPr lang="en-US" sz="1000" dirty="0" smtClean="0"/>
          </a:p>
          <a:p>
            <a:r>
              <a:rPr lang="en-US" sz="2000" dirty="0" smtClean="0"/>
              <a:t>Decision making processes are in the hand of business interests</a:t>
            </a:r>
          </a:p>
          <a:p>
            <a:endParaRPr lang="en-US" sz="1000" dirty="0" smtClean="0"/>
          </a:p>
          <a:p>
            <a:r>
              <a:rPr lang="en-US" sz="2000" dirty="0" smtClean="0"/>
              <a:t>Lack of water supply on the islands affecting competitiveness of island businesses (extra costs)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934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737" y="2541667"/>
            <a:ext cx="7284132" cy="3450696"/>
          </a:xfrm>
        </p:spPr>
        <p:txBody>
          <a:bodyPr/>
          <a:lstStyle/>
          <a:p>
            <a:r>
              <a:rPr lang="en-US" dirty="0"/>
              <a:t> 27 island members across 19 local municipalities</a:t>
            </a:r>
          </a:p>
          <a:p>
            <a:r>
              <a:rPr lang="en-US" dirty="0"/>
              <a:t>Secretariat with 2 employees</a:t>
            </a:r>
          </a:p>
          <a:p>
            <a:r>
              <a:rPr lang="en-US" dirty="0"/>
              <a:t>Voluntary board of islanders </a:t>
            </a:r>
          </a:p>
          <a:p>
            <a:r>
              <a:rPr lang="en-US" dirty="0"/>
              <a:t>Funded by Danish Government, members’ contributions and project funding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Association </a:t>
            </a:r>
            <a:r>
              <a:rPr lang="en-GB" dirty="0" smtClean="0"/>
              <a:t>of</a:t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dirty="0"/>
              <a:t>Small Danish Islands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465" y="5803378"/>
            <a:ext cx="1032770" cy="781625"/>
          </a:xfrm>
          <a:prstGeom prst="rect">
            <a:avLst/>
          </a:prstGeom>
        </p:spPr>
      </p:pic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lede 9" descr="Smålogo variationlogo 2b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3" y="5383741"/>
            <a:ext cx="1466850" cy="14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52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737" y="2541667"/>
            <a:ext cx="7284132" cy="345069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Nature: The value and attraction of coastal nature and the sea</a:t>
            </a:r>
          </a:p>
          <a:p>
            <a:pPr lvl="0"/>
            <a:r>
              <a:rPr lang="en-US" dirty="0"/>
              <a:t>Tourism: The islands provide a large potential for sustainable tourism</a:t>
            </a:r>
          </a:p>
          <a:p>
            <a:pPr lvl="0"/>
            <a:r>
              <a:rPr lang="en-US" dirty="0"/>
              <a:t>Slow-living: Island life offers an alternative to busy city life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465" y="5803378"/>
            <a:ext cx="1032770" cy="781625"/>
          </a:xfrm>
          <a:prstGeom prst="rect">
            <a:avLst/>
          </a:prstGeom>
        </p:spPr>
      </p:pic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1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lede 11" descr="Smålogo variationlogo 2b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3" y="5383741"/>
            <a:ext cx="1466850" cy="14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14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8272" y="2169657"/>
            <a:ext cx="7711017" cy="3689316"/>
          </a:xfrm>
        </p:spPr>
        <p:txBody>
          <a:bodyPr/>
          <a:lstStyle/>
          <a:p>
            <a:pPr lvl="0"/>
            <a:r>
              <a:rPr lang="en-US" dirty="0"/>
              <a:t>Lack of good broadband mobile infrastructure is a hurdle for new enterprises and </a:t>
            </a:r>
            <a:r>
              <a:rPr lang="en-US" dirty="0" smtClean="0"/>
              <a:t>settlement</a:t>
            </a:r>
          </a:p>
          <a:p>
            <a:pPr lvl="0"/>
            <a:endParaRPr lang="en-US" sz="1000" dirty="0"/>
          </a:p>
          <a:p>
            <a:pPr marL="273050" lvl="0" indent="-273050"/>
            <a:r>
              <a:rPr lang="en-US" dirty="0"/>
              <a:t>Lack of rental housing is a big problem that results in loss of potential new </a:t>
            </a:r>
            <a:r>
              <a:rPr lang="en-US" dirty="0" smtClean="0"/>
              <a:t>inhabitants</a:t>
            </a:r>
          </a:p>
          <a:p>
            <a:pPr marL="273050" lvl="0" indent="-273050"/>
            <a:endParaRPr lang="en-US" sz="1000" dirty="0"/>
          </a:p>
          <a:p>
            <a:pPr lvl="0"/>
            <a:r>
              <a:rPr lang="en-US" dirty="0"/>
              <a:t>Level of ferry services are very different from island to island and is often very poor (</a:t>
            </a:r>
            <a:r>
              <a:rPr lang="en-US" dirty="0" smtClean="0"/>
              <a:t>limited timetable) </a:t>
            </a:r>
            <a:r>
              <a:rPr lang="en-US" dirty="0"/>
              <a:t>and expensive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465" y="5803378"/>
            <a:ext cx="1032770" cy="781625"/>
          </a:xfrm>
          <a:prstGeom prst="rect">
            <a:avLst/>
          </a:prstGeom>
        </p:spPr>
      </p:pic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1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lede 11" descr="Smålogo variationlogo 2b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3" y="5383741"/>
            <a:ext cx="1466850" cy="14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248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6718" y="2386432"/>
            <a:ext cx="7284132" cy="3450696"/>
          </a:xfrm>
        </p:spPr>
        <p:txBody>
          <a:bodyPr/>
          <a:lstStyle/>
          <a:p>
            <a:r>
              <a:rPr lang="en-US" dirty="0"/>
              <a:t>1</a:t>
            </a:r>
            <a:r>
              <a:rPr lang="et-EE" dirty="0"/>
              <a:t>9</a:t>
            </a:r>
            <a:r>
              <a:rPr lang="en-US" dirty="0"/>
              <a:t> islands members across </a:t>
            </a:r>
            <a:r>
              <a:rPr lang="et-EE" dirty="0"/>
              <a:t>Estonia</a:t>
            </a:r>
            <a:endParaRPr lang="en-US" dirty="0"/>
          </a:p>
          <a:p>
            <a:r>
              <a:rPr lang="et-EE" dirty="0"/>
              <a:t>All </a:t>
            </a:r>
            <a:r>
              <a:rPr lang="en-US" dirty="0"/>
              <a:t>work</a:t>
            </a:r>
            <a:r>
              <a:rPr lang="et-EE" dirty="0"/>
              <a:t> </a:t>
            </a:r>
            <a:r>
              <a:rPr lang="en-US" dirty="0"/>
              <a:t>is done </a:t>
            </a:r>
            <a:r>
              <a:rPr lang="en-US" dirty="0" smtClean="0"/>
              <a:t>on a </a:t>
            </a:r>
            <a:r>
              <a:rPr lang="en-US" dirty="0"/>
              <a:t>voluntary basis</a:t>
            </a:r>
          </a:p>
          <a:p>
            <a:r>
              <a:rPr lang="et-EE" dirty="0" err="1"/>
              <a:t>Leading</a:t>
            </a:r>
            <a:r>
              <a:rPr lang="en-US" dirty="0"/>
              <a:t> board</a:t>
            </a:r>
            <a:r>
              <a:rPr lang="et-EE" dirty="0"/>
              <a:t> (3 </a:t>
            </a:r>
            <a:r>
              <a:rPr lang="et-EE" dirty="0" err="1"/>
              <a:t>members</a:t>
            </a:r>
            <a:r>
              <a:rPr lang="et-EE" dirty="0"/>
              <a:t>), </a:t>
            </a:r>
            <a:r>
              <a:rPr lang="et-EE" dirty="0" err="1"/>
              <a:t>Supporting</a:t>
            </a:r>
            <a:r>
              <a:rPr lang="et-EE" dirty="0"/>
              <a:t> </a:t>
            </a:r>
            <a:r>
              <a:rPr lang="et-EE" dirty="0" err="1"/>
              <a:t>board</a:t>
            </a:r>
            <a:r>
              <a:rPr lang="et-EE" dirty="0"/>
              <a:t> (15 </a:t>
            </a:r>
            <a:r>
              <a:rPr lang="et-EE" dirty="0" err="1"/>
              <a:t>members</a:t>
            </a:r>
            <a:r>
              <a:rPr lang="et-EE" dirty="0"/>
              <a:t>)</a:t>
            </a:r>
            <a:endParaRPr lang="en-US" dirty="0"/>
          </a:p>
          <a:p>
            <a:r>
              <a:rPr lang="en-US" dirty="0"/>
              <a:t>Funded by members’</a:t>
            </a:r>
            <a:r>
              <a:rPr lang="et-EE" dirty="0"/>
              <a:t> </a:t>
            </a:r>
            <a:r>
              <a:rPr lang="en-US" dirty="0"/>
              <a:t>contributions</a:t>
            </a:r>
            <a:r>
              <a:rPr lang="et-EE" dirty="0"/>
              <a:t> and </a:t>
            </a:r>
            <a:r>
              <a:rPr lang="en-US" dirty="0"/>
              <a:t>project funding.</a:t>
            </a:r>
            <a:endParaRPr lang="et-EE" dirty="0"/>
          </a:p>
          <a:p>
            <a:r>
              <a:rPr lang="et-EE" dirty="0"/>
              <a:t>www.saared.ee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8499" y="493551"/>
            <a:ext cx="8229600" cy="1252728"/>
          </a:xfrm>
        </p:spPr>
        <p:txBody>
          <a:bodyPr>
            <a:noAutofit/>
          </a:bodyPr>
          <a:lstStyle/>
          <a:p>
            <a:r>
              <a:rPr lang="et-EE" dirty="0"/>
              <a:t>Association of Estonian Islands (EIA)</a:t>
            </a:r>
            <a:endParaRPr lang="en-GB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022834"/>
              </p:ext>
            </p:extLst>
          </p:nvPr>
        </p:nvGraphicFramePr>
        <p:xfrm>
          <a:off x="3530477" y="5688369"/>
          <a:ext cx="1833343" cy="95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30477" y="5688369"/>
                        <a:ext cx="1833343" cy="95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lt 5"/>
          <p:cNvPicPr/>
          <p:nvPr/>
        </p:nvPicPr>
        <p:blipFill>
          <a:blip r:embed="rId6"/>
          <a:stretch/>
        </p:blipFill>
        <p:spPr>
          <a:xfrm>
            <a:off x="5250623" y="5688370"/>
            <a:ext cx="1289919" cy="1095547"/>
          </a:xfrm>
          <a:prstGeom prst="rect">
            <a:avLst/>
          </a:prstGeom>
          <a:ln>
            <a:noFill/>
          </a:ln>
        </p:spPr>
      </p:pic>
      <p:pic>
        <p:nvPicPr>
          <p:cNvPr id="7" name="Picture 12" descr="Pildiotsingu eesti lipp tulemu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53" y="5837128"/>
            <a:ext cx="1514646" cy="10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984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645463"/>
            <a:ext cx="7284132" cy="3450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Nature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and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culture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–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Value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of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unique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and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interesting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environment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on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every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island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. </a:t>
            </a:r>
            <a:endParaRPr lang="et-EE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Local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resources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–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Renewable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energy</a:t>
            </a:r>
            <a:endParaRPr lang="et-EE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Islands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’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supporting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group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in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the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Parliament</a:t>
            </a:r>
            <a:endParaRPr lang="et-EE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730114"/>
              </p:ext>
            </p:extLst>
          </p:nvPr>
        </p:nvGraphicFramePr>
        <p:xfrm>
          <a:off x="3405715" y="5688371"/>
          <a:ext cx="1874307" cy="979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5" y="5688371"/>
                        <a:ext cx="1874307" cy="979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lt 5"/>
          <p:cNvPicPr/>
          <p:nvPr/>
        </p:nvPicPr>
        <p:blipFill>
          <a:blip r:embed="rId6"/>
          <a:stretch/>
        </p:blipFill>
        <p:spPr>
          <a:xfrm>
            <a:off x="5250623" y="5688370"/>
            <a:ext cx="1289919" cy="1095547"/>
          </a:xfrm>
          <a:prstGeom prst="rect">
            <a:avLst/>
          </a:prstGeom>
          <a:ln>
            <a:noFill/>
          </a:ln>
        </p:spPr>
      </p:pic>
      <p:pic>
        <p:nvPicPr>
          <p:cNvPr id="7" name="Picture 12" descr="Pildiotsingu eesti lipp tulemu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53" y="5837128"/>
            <a:ext cx="1514646" cy="10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46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3983" y="2226767"/>
            <a:ext cx="8144116" cy="3689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main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aim of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EIA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to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help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populated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islands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to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remain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populated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.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Especially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young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people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.</a:t>
            </a:r>
            <a:endParaRPr lang="et-EE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Strenghtening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islands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cultural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identity</a:t>
            </a:r>
            <a:endParaRPr lang="et-EE" spc="-1" dirty="0">
              <a:solidFill>
                <a:srgbClr val="073E87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</a:pP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Influencing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policies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and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rules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by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increasing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their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awareness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and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understanding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of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small</a:t>
            </a:r>
            <a:r>
              <a:rPr lang="et-EE" spc="-1" dirty="0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t-EE" spc="-1" dirty="0" err="1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</a:rPr>
              <a:t>islands</a:t>
            </a:r>
            <a:endParaRPr lang="et-EE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516482"/>
              </p:ext>
            </p:extLst>
          </p:nvPr>
        </p:nvGraphicFramePr>
        <p:xfrm>
          <a:off x="3518605" y="5735744"/>
          <a:ext cx="1603728" cy="837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18605" y="5735744"/>
                        <a:ext cx="1603728" cy="8379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lt 5"/>
          <p:cNvPicPr/>
          <p:nvPr/>
        </p:nvPicPr>
        <p:blipFill>
          <a:blip r:embed="rId6"/>
          <a:stretch/>
        </p:blipFill>
        <p:spPr>
          <a:xfrm>
            <a:off x="5250623" y="5688370"/>
            <a:ext cx="1289919" cy="1095547"/>
          </a:xfrm>
          <a:prstGeom prst="rect">
            <a:avLst/>
          </a:prstGeom>
          <a:ln>
            <a:noFill/>
          </a:ln>
        </p:spPr>
      </p:pic>
      <p:pic>
        <p:nvPicPr>
          <p:cNvPr id="7" name="Picture 12" descr="Pildiotsingu eesti lipp tulemu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53" y="5837128"/>
            <a:ext cx="1514646" cy="10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633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737" y="2541667"/>
            <a:ext cx="7284132" cy="3116745"/>
          </a:xfrm>
        </p:spPr>
        <p:txBody>
          <a:bodyPr/>
          <a:lstStyle/>
          <a:p>
            <a:r>
              <a:rPr lang="en-US" dirty="0"/>
              <a:t>Local communities, associations and private members</a:t>
            </a:r>
          </a:p>
          <a:p>
            <a:r>
              <a:rPr lang="en-US" dirty="0"/>
              <a:t>At the moment two project officers</a:t>
            </a:r>
          </a:p>
          <a:p>
            <a:r>
              <a:rPr lang="en-US" dirty="0"/>
              <a:t>Voluntary board</a:t>
            </a:r>
          </a:p>
          <a:p>
            <a:r>
              <a:rPr lang="en-US" dirty="0"/>
              <a:t>Funded by project funding and members’ contributions.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Finlands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Öar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RF –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Suomen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Saaret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RY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uva 6" descr="Finlands-oar-Suomen-saaret-National-Association-of-Finnish-Islands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980" y="5658412"/>
            <a:ext cx="2005995" cy="900619"/>
          </a:xfrm>
          <a:prstGeom prst="rect">
            <a:avLst/>
          </a:prstGeom>
        </p:spPr>
      </p:pic>
      <p:pic>
        <p:nvPicPr>
          <p:cNvPr id="1026" name="Picture 2" descr="Billedresultat for finsk fla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869" y="5693338"/>
            <a:ext cx="1246148" cy="83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29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2851" y="2520176"/>
            <a:ext cx="8098999" cy="381015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Natural resources: the archipelago with the highest amount of islands in the world, unexploited nature, silence – gives almost unlimited tourism opportunities </a:t>
            </a:r>
          </a:p>
          <a:p>
            <a:pPr lvl="0"/>
            <a:r>
              <a:rPr lang="en-US" dirty="0"/>
              <a:t>Highly developed infrastructure (an extensive free ferry network, functioning internet in almost all parts of the archipelago) – flexible working</a:t>
            </a:r>
          </a:p>
          <a:p>
            <a:pPr lvl="0"/>
            <a:r>
              <a:rPr lang="en-US" dirty="0"/>
              <a:t>Part time residents brings economic stability to many entrepreneurs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Opportunities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uva 6" descr="Finlands-oar-Suomen-saaret-National-Association-of-Finnish-Islands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980" y="5658412"/>
            <a:ext cx="2005995" cy="900619"/>
          </a:xfrm>
          <a:prstGeom prst="rect">
            <a:avLst/>
          </a:prstGeom>
        </p:spPr>
      </p:pic>
      <p:pic>
        <p:nvPicPr>
          <p:cNvPr id="11" name="Picture 2" descr="Billedresultat for finsk fla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869" y="5693338"/>
            <a:ext cx="1246148" cy="83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221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9022" y="2531848"/>
            <a:ext cx="7711017" cy="3689316"/>
          </a:xfrm>
        </p:spPr>
        <p:txBody>
          <a:bodyPr/>
          <a:lstStyle/>
          <a:p>
            <a:pPr lvl="0"/>
            <a:r>
              <a:rPr lang="en-US" dirty="0"/>
              <a:t>Depopulation – there is a threat of decreasing services (health care, schools, elderly care, etc)</a:t>
            </a:r>
          </a:p>
          <a:p>
            <a:pPr lvl="0"/>
            <a:r>
              <a:rPr lang="en-US" dirty="0"/>
              <a:t>Lack of working opportunities for new islanders – you must be able to create your own job</a:t>
            </a:r>
          </a:p>
          <a:p>
            <a:pPr lvl="0"/>
            <a:r>
              <a:rPr lang="en-US" dirty="0"/>
              <a:t>Lack of houses for rent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Challenges</a:t>
            </a:r>
          </a:p>
        </p:txBody>
      </p:sp>
      <p:pic>
        <p:nvPicPr>
          <p:cNvPr id="7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8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uva 6" descr="Finlands-oar-Suomen-saaret-National-Association-of-Finnish-Islands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980" y="5658412"/>
            <a:ext cx="2005995" cy="900619"/>
          </a:xfrm>
          <a:prstGeom prst="rect">
            <a:avLst/>
          </a:prstGeom>
        </p:spPr>
      </p:pic>
      <p:pic>
        <p:nvPicPr>
          <p:cNvPr id="10" name="Picture 2" descr="Billedresultat for finsk fla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869" y="5693338"/>
            <a:ext cx="1246148" cy="83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170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475971"/>
            <a:ext cx="7284132" cy="345069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15 </a:t>
            </a:r>
            <a:r>
              <a:rPr lang="fr-FR" dirty="0" err="1" smtClean="0">
                <a:solidFill>
                  <a:srgbClr val="002060"/>
                </a:solidFill>
              </a:rPr>
              <a:t>islands</a:t>
            </a:r>
            <a:r>
              <a:rPr lang="fr-FR" dirty="0">
                <a:solidFill>
                  <a:srgbClr val="002060"/>
                </a:solidFill>
              </a:rPr>
              <a:t> </a:t>
            </a:r>
            <a:r>
              <a:rPr lang="fr-FR" dirty="0" smtClean="0">
                <a:solidFill>
                  <a:srgbClr val="002060"/>
                </a:solidFill>
              </a:rPr>
              <a:t>and 18 communes</a:t>
            </a:r>
            <a:r>
              <a:rPr lang="fr-FR" dirty="0">
                <a:solidFill>
                  <a:srgbClr val="002060"/>
                </a:solidFill>
              </a:rPr>
              <a:t> </a:t>
            </a:r>
            <a:endParaRPr lang="fr-FR" dirty="0" smtClean="0">
              <a:solidFill>
                <a:srgbClr val="002060"/>
              </a:solidFill>
            </a:endParaRPr>
          </a:p>
          <a:p>
            <a:r>
              <a:rPr lang="fr-FR" dirty="0" smtClean="0">
                <a:solidFill>
                  <a:srgbClr val="002060"/>
                </a:solidFill>
              </a:rPr>
              <a:t>16 </a:t>
            </a:r>
            <a:r>
              <a:rPr lang="fr-FR" dirty="0">
                <a:solidFill>
                  <a:srgbClr val="002060"/>
                </a:solidFill>
              </a:rPr>
              <a:t>000 </a:t>
            </a:r>
            <a:r>
              <a:rPr lang="fr-FR" dirty="0" err="1" smtClean="0">
                <a:solidFill>
                  <a:srgbClr val="002060"/>
                </a:solidFill>
              </a:rPr>
              <a:t>inhabitants</a:t>
            </a:r>
            <a:r>
              <a:rPr lang="fr-FR" dirty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with</a:t>
            </a:r>
            <a:r>
              <a:rPr lang="fr-FR" dirty="0" smtClean="0">
                <a:solidFill>
                  <a:srgbClr val="002060"/>
                </a:solidFill>
              </a:rPr>
              <a:t> 2 </a:t>
            </a:r>
            <a:r>
              <a:rPr lang="fr-FR" dirty="0">
                <a:solidFill>
                  <a:srgbClr val="002060"/>
                </a:solidFill>
              </a:rPr>
              <a:t>M </a:t>
            </a:r>
            <a:r>
              <a:rPr lang="fr-FR" dirty="0" err="1" smtClean="0">
                <a:solidFill>
                  <a:srgbClr val="002060"/>
                </a:solidFill>
              </a:rPr>
              <a:t>visitors</a:t>
            </a:r>
            <a:r>
              <a:rPr lang="fr-FR" dirty="0">
                <a:solidFill>
                  <a:srgbClr val="002060"/>
                </a:solidFill>
              </a:rPr>
              <a:t>/</a:t>
            </a:r>
            <a:r>
              <a:rPr lang="fr-FR" dirty="0" err="1" smtClean="0">
                <a:solidFill>
                  <a:srgbClr val="002060"/>
                </a:solidFill>
              </a:rPr>
              <a:t>year</a:t>
            </a:r>
            <a:endParaRPr lang="fr-FR" dirty="0"/>
          </a:p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r>
              <a:rPr lang="fr-FR" dirty="0" err="1" smtClean="0">
                <a:solidFill>
                  <a:srgbClr val="002060"/>
                </a:solidFill>
              </a:rPr>
              <a:t>pread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across</a:t>
            </a:r>
            <a:r>
              <a:rPr lang="fr-FR" dirty="0" smtClean="0">
                <a:solidFill>
                  <a:srgbClr val="002060"/>
                </a:solidFill>
              </a:rPr>
              <a:t> 4 </a:t>
            </a:r>
            <a:r>
              <a:rPr lang="fr-FR" dirty="0" err="1">
                <a:solidFill>
                  <a:srgbClr val="002060"/>
                </a:solidFill>
              </a:rPr>
              <a:t>regions</a:t>
            </a:r>
            <a:r>
              <a:rPr lang="fr-FR" dirty="0">
                <a:solidFill>
                  <a:srgbClr val="002060"/>
                </a:solidFill>
              </a:rPr>
              <a:t> and 6 </a:t>
            </a:r>
            <a:r>
              <a:rPr lang="fr-FR" dirty="0" smtClean="0">
                <a:solidFill>
                  <a:srgbClr val="002060"/>
                </a:solidFill>
              </a:rPr>
              <a:t>‘</a:t>
            </a:r>
            <a:r>
              <a:rPr lang="fr-FR" dirty="0" err="1" smtClean="0">
                <a:solidFill>
                  <a:srgbClr val="002060"/>
                </a:solidFill>
              </a:rPr>
              <a:t>departements</a:t>
            </a:r>
            <a:r>
              <a:rPr lang="fr-FR" dirty="0" smtClean="0">
                <a:solidFill>
                  <a:srgbClr val="002060"/>
                </a:solidFill>
              </a:rPr>
              <a:t> ’</a:t>
            </a:r>
            <a:endParaRPr lang="fr-FR" dirty="0">
              <a:solidFill>
                <a:srgbClr val="002060"/>
              </a:solidFill>
            </a:endParaRPr>
          </a:p>
          <a:p>
            <a:r>
              <a:rPr lang="en-US" dirty="0"/>
              <a:t>Voluntary board, 1 director and 3 part time </a:t>
            </a:r>
            <a:r>
              <a:rPr lang="en-US" dirty="0" smtClean="0"/>
              <a:t>employees</a:t>
            </a:r>
          </a:p>
          <a:p>
            <a:r>
              <a:rPr lang="en-US" dirty="0" smtClean="0"/>
              <a:t>funding from communes and regions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Association of the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Ponant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Islands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24083"/>
              </p:ext>
            </p:extLst>
          </p:nvPr>
        </p:nvGraphicFramePr>
        <p:xfrm>
          <a:off x="3296539" y="58458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96539" y="58458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39" y="5859586"/>
            <a:ext cx="2164460" cy="756095"/>
          </a:xfrm>
          <a:prstGeom prst="rect">
            <a:avLst/>
          </a:prstGeom>
          <a:solidFill>
            <a:srgbClr val="79D6E4"/>
          </a:solidFill>
        </p:spPr>
      </p:pic>
      <p:pic>
        <p:nvPicPr>
          <p:cNvPr id="7" name="Picture 6" descr="Unknow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966" y="5859586"/>
            <a:ext cx="1011767" cy="67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04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475971"/>
            <a:ext cx="7284132" cy="3450696"/>
          </a:xfrm>
        </p:spPr>
        <p:txBody>
          <a:bodyPr>
            <a:normAutofit/>
          </a:bodyPr>
          <a:lstStyle/>
          <a:p>
            <a:r>
              <a:rPr lang="fr-FR" dirty="0"/>
              <a:t>High </a:t>
            </a:r>
            <a:r>
              <a:rPr lang="fr-FR" dirty="0" err="1"/>
              <a:t>environmental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and </a:t>
            </a:r>
            <a:r>
              <a:rPr lang="fr-FR" dirty="0" err="1" smtClean="0"/>
              <a:t>biodiversity</a:t>
            </a:r>
            <a:endParaRPr lang="fr-FR" dirty="0" smtClean="0"/>
          </a:p>
          <a:p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/>
              <a:t>Heritage</a:t>
            </a:r>
            <a:r>
              <a:rPr lang="fr-FR" dirty="0"/>
              <a:t> </a:t>
            </a:r>
            <a:r>
              <a:rPr lang="fr-FR" dirty="0" err="1"/>
              <a:t>resource</a:t>
            </a:r>
            <a:r>
              <a:rPr lang="fr-FR" dirty="0"/>
              <a:t> </a:t>
            </a:r>
          </a:p>
          <a:p>
            <a:r>
              <a:rPr lang="fr-FR" dirty="0" err="1"/>
              <a:t>Emerging</a:t>
            </a:r>
            <a:r>
              <a:rPr lang="fr-FR" dirty="0"/>
              <a:t> new entrepreneurs </a:t>
            </a:r>
          </a:p>
          <a:p>
            <a:r>
              <a:rPr lang="fr-FR" dirty="0" err="1"/>
              <a:t>Special</a:t>
            </a:r>
            <a:r>
              <a:rPr lang="fr-FR" dirty="0"/>
              <a:t> </a:t>
            </a:r>
            <a:r>
              <a:rPr lang="fr-FR" dirty="0" err="1"/>
              <a:t>contract</a:t>
            </a:r>
            <a:r>
              <a:rPr lang="fr-FR" dirty="0"/>
              <a:t> for </a:t>
            </a:r>
            <a:r>
              <a:rPr lang="fr-FR" dirty="0" err="1"/>
              <a:t>medical</a:t>
            </a:r>
            <a:r>
              <a:rPr lang="fr-FR" dirty="0"/>
              <a:t> services</a:t>
            </a:r>
          </a:p>
          <a:p>
            <a:r>
              <a:rPr lang="fr-FR" dirty="0"/>
              <a:t>New </a:t>
            </a:r>
            <a:r>
              <a:rPr lang="fr-FR" dirty="0" err="1"/>
              <a:t>yearly</a:t>
            </a:r>
            <a:r>
              <a:rPr lang="fr-FR" dirty="0"/>
              <a:t> </a:t>
            </a:r>
            <a:r>
              <a:rPr lang="fr-FR" dirty="0" err="1"/>
              <a:t>island</a:t>
            </a:r>
            <a:r>
              <a:rPr lang="fr-FR" dirty="0"/>
              <a:t> festival </a:t>
            </a:r>
            <a:r>
              <a:rPr lang="fr-FR" dirty="0" err="1"/>
              <a:t>connecting</a:t>
            </a:r>
            <a:r>
              <a:rPr lang="fr-FR" dirty="0"/>
              <a:t> all 15 </a:t>
            </a:r>
            <a:r>
              <a:rPr lang="fr-FR" dirty="0" err="1"/>
              <a:t>islands</a:t>
            </a:r>
            <a:r>
              <a:rPr lang="fr-FR" dirty="0"/>
              <a:t> </a:t>
            </a:r>
            <a:endParaRPr lang="en-US" dirty="0"/>
          </a:p>
          <a:p>
            <a:r>
              <a:rPr lang="en-US" dirty="0"/>
              <a:t>Energy transition with solar and tidal energy – new innovative </a:t>
            </a:r>
            <a:r>
              <a:rPr lang="en-US" dirty="0" err="1"/>
              <a:t>Sabella</a:t>
            </a:r>
            <a:r>
              <a:rPr lang="en-US" dirty="0"/>
              <a:t> </a:t>
            </a:r>
            <a:r>
              <a:rPr lang="en-US" dirty="0" smtClean="0"/>
              <a:t>tidal turbine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664132"/>
              </p:ext>
            </p:extLst>
          </p:nvPr>
        </p:nvGraphicFramePr>
        <p:xfrm>
          <a:off x="3296539" y="58458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96539" y="58458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39" y="5859586"/>
            <a:ext cx="2164460" cy="756095"/>
          </a:xfrm>
          <a:prstGeom prst="rect">
            <a:avLst/>
          </a:prstGeom>
          <a:solidFill>
            <a:srgbClr val="79D6E4"/>
          </a:solidFill>
        </p:spPr>
      </p:pic>
      <p:pic>
        <p:nvPicPr>
          <p:cNvPr id="7" name="Picture 6" descr="Unknow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966" y="5859586"/>
            <a:ext cx="1011767" cy="67282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Opportunities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57813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1834" y="2207717"/>
            <a:ext cx="8035266" cy="3450696"/>
          </a:xfrm>
        </p:spPr>
        <p:txBody>
          <a:bodyPr>
            <a:normAutofit/>
          </a:bodyPr>
          <a:lstStyle/>
          <a:p>
            <a:r>
              <a:rPr lang="fr-FR" dirty="0"/>
              <a:t>Fragile </a:t>
            </a:r>
            <a:r>
              <a:rPr lang="fr-FR" dirty="0" err="1"/>
              <a:t>economy</a:t>
            </a:r>
            <a:r>
              <a:rPr lang="fr-FR" dirty="0"/>
              <a:t> </a:t>
            </a:r>
            <a:r>
              <a:rPr lang="fr-FR" dirty="0" err="1"/>
              <a:t>dominated</a:t>
            </a:r>
            <a:r>
              <a:rPr lang="fr-FR" dirty="0"/>
              <a:t> by </a:t>
            </a:r>
            <a:r>
              <a:rPr lang="fr-FR" dirty="0" err="1"/>
              <a:t>tourism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fishing</a:t>
            </a:r>
            <a:r>
              <a:rPr lang="fr-FR" dirty="0"/>
              <a:t> and </a:t>
            </a:r>
            <a:r>
              <a:rPr lang="fr-FR" dirty="0" err="1"/>
              <a:t>farming</a:t>
            </a:r>
            <a:r>
              <a:rPr lang="fr-FR" dirty="0"/>
              <a:t> </a:t>
            </a:r>
            <a:r>
              <a:rPr lang="fr-FR" dirty="0" err="1"/>
              <a:t>decreasing</a:t>
            </a:r>
            <a:r>
              <a:rPr lang="fr-FR" dirty="0"/>
              <a:t> </a:t>
            </a:r>
          </a:p>
          <a:p>
            <a:r>
              <a:rPr lang="fr-FR" dirty="0"/>
              <a:t>Land pressure </a:t>
            </a:r>
            <a:r>
              <a:rPr lang="fr-FR" dirty="0" err="1"/>
              <a:t>from</a:t>
            </a:r>
            <a:r>
              <a:rPr lang="fr-FR" dirty="0"/>
              <a:t> second homes &amp;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fr-FR" dirty="0" err="1"/>
              <a:t>opportunity</a:t>
            </a:r>
            <a:r>
              <a:rPr lang="fr-FR" dirty="0"/>
              <a:t> for </a:t>
            </a:r>
            <a:r>
              <a:rPr lang="fr-FR" dirty="0" smtClean="0"/>
              <a:t>expansion= </a:t>
            </a:r>
            <a:r>
              <a:rPr lang="fr-FR" dirty="0" err="1" smtClean="0"/>
              <a:t>high</a:t>
            </a:r>
            <a:r>
              <a:rPr lang="fr-FR" dirty="0" smtClean="0"/>
              <a:t> </a:t>
            </a:r>
            <a:r>
              <a:rPr lang="fr-FR" dirty="0" err="1" smtClean="0"/>
              <a:t>housing</a:t>
            </a:r>
            <a:r>
              <a:rPr lang="fr-FR" dirty="0" smtClean="0"/>
              <a:t> </a:t>
            </a:r>
            <a:r>
              <a:rPr lang="fr-FR" dirty="0" err="1" smtClean="0"/>
              <a:t>cost</a:t>
            </a:r>
            <a:r>
              <a:rPr lang="fr-FR" dirty="0" smtClean="0"/>
              <a:t> for </a:t>
            </a:r>
            <a:r>
              <a:rPr lang="fr-FR" dirty="0" err="1" smtClean="0"/>
              <a:t>islanders</a:t>
            </a:r>
            <a:endParaRPr lang="fr-FR" dirty="0"/>
          </a:p>
          <a:p>
            <a:r>
              <a:rPr lang="fr-FR" dirty="0"/>
              <a:t>High </a:t>
            </a:r>
            <a:r>
              <a:rPr lang="fr-FR" dirty="0" err="1"/>
              <a:t>fragility</a:t>
            </a:r>
            <a:r>
              <a:rPr lang="fr-FR" dirty="0"/>
              <a:t> of </a:t>
            </a:r>
            <a:r>
              <a:rPr lang="fr-FR" dirty="0" err="1"/>
              <a:t>environment</a:t>
            </a:r>
            <a:r>
              <a:rPr lang="fr-FR" dirty="0"/>
              <a:t> (</a:t>
            </a:r>
            <a:r>
              <a:rPr lang="fr-FR" dirty="0" err="1"/>
              <a:t>waste</a:t>
            </a:r>
            <a:r>
              <a:rPr lang="fr-FR" dirty="0"/>
              <a:t>/water)</a:t>
            </a:r>
          </a:p>
          <a:p>
            <a:r>
              <a:rPr lang="fr-FR" dirty="0" err="1" smtClean="0"/>
              <a:t>Difficult</a:t>
            </a:r>
            <a:r>
              <a:rPr lang="fr-FR" dirty="0" smtClean="0"/>
              <a:t> to </a:t>
            </a:r>
            <a:r>
              <a:rPr lang="fr-FR" dirty="0" err="1" smtClean="0"/>
              <a:t>maintain</a:t>
            </a:r>
            <a:r>
              <a:rPr lang="fr-FR" dirty="0" smtClean="0"/>
              <a:t> </a:t>
            </a:r>
            <a:r>
              <a:rPr lang="fr-FR" dirty="0"/>
              <a:t>essential services </a:t>
            </a:r>
            <a:r>
              <a:rPr lang="fr-FR" dirty="0" smtClean="0"/>
              <a:t> </a:t>
            </a:r>
            <a:endParaRPr lang="fr-FR" dirty="0"/>
          </a:p>
          <a:p>
            <a:r>
              <a:rPr lang="fr-FR" dirty="0" smtClean="0"/>
              <a:t> 40</a:t>
            </a:r>
            <a:r>
              <a:rPr lang="fr-FR" dirty="0"/>
              <a:t>% </a:t>
            </a:r>
            <a:r>
              <a:rPr lang="fr-FR" dirty="0" err="1"/>
              <a:t>higher</a:t>
            </a:r>
            <a:r>
              <a:rPr lang="fr-FR" dirty="0"/>
              <a:t> </a:t>
            </a:r>
            <a:r>
              <a:rPr lang="fr-FR" dirty="0" err="1" smtClean="0"/>
              <a:t>cost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</a:t>
            </a:r>
            <a:r>
              <a:rPr lang="fr-FR" dirty="0" err="1" smtClean="0"/>
              <a:t>mainland</a:t>
            </a:r>
            <a:r>
              <a:rPr lang="fr-FR" dirty="0" smtClean="0"/>
              <a:t> due to transport and port infrastructure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46455"/>
              </p:ext>
            </p:extLst>
          </p:nvPr>
        </p:nvGraphicFramePr>
        <p:xfrm>
          <a:off x="3296539" y="58458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96539" y="58458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39" y="5859586"/>
            <a:ext cx="2164460" cy="756095"/>
          </a:xfrm>
          <a:prstGeom prst="rect">
            <a:avLst/>
          </a:prstGeom>
          <a:solidFill>
            <a:srgbClr val="79D6E4"/>
          </a:solidFill>
        </p:spPr>
      </p:pic>
      <p:pic>
        <p:nvPicPr>
          <p:cNvPr id="7" name="Picture 6" descr="Unknow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966" y="5859586"/>
            <a:ext cx="1011767" cy="67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73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475971"/>
            <a:ext cx="7284132" cy="3450696"/>
          </a:xfrm>
        </p:spPr>
        <p:txBody>
          <a:bodyPr>
            <a:normAutofit/>
          </a:bodyPr>
          <a:lstStyle/>
          <a:p>
            <a:r>
              <a:rPr lang="en-GB" sz="2000" dirty="0"/>
              <a:t>50 islands members across 30 local authority </a:t>
            </a:r>
            <a:r>
              <a:rPr lang="en-GB" sz="2000" dirty="0" smtClean="0"/>
              <a:t>areas</a:t>
            </a:r>
          </a:p>
          <a:p>
            <a:endParaRPr lang="en-GB" sz="1000" dirty="0"/>
          </a:p>
          <a:p>
            <a:r>
              <a:rPr lang="en-GB" sz="2000" dirty="0" smtClean="0"/>
              <a:t>2 part </a:t>
            </a:r>
            <a:r>
              <a:rPr lang="en-GB" sz="2000" dirty="0"/>
              <a:t>time officers (1 </a:t>
            </a:r>
            <a:r>
              <a:rPr lang="en-GB" sz="2000" dirty="0" smtClean="0"/>
              <a:t>Director, 1 Treasurer)</a:t>
            </a:r>
          </a:p>
          <a:p>
            <a:endParaRPr lang="en-GB" sz="1000" dirty="0"/>
          </a:p>
          <a:p>
            <a:r>
              <a:rPr lang="en-GB" sz="2000" dirty="0"/>
              <a:t>Voluntary board (7 board </a:t>
            </a:r>
            <a:r>
              <a:rPr lang="en-GB" sz="2000" dirty="0" smtClean="0"/>
              <a:t>members) </a:t>
            </a:r>
          </a:p>
          <a:p>
            <a:endParaRPr lang="en-GB" sz="1000" dirty="0" smtClean="0"/>
          </a:p>
          <a:p>
            <a:r>
              <a:rPr lang="en-GB" sz="2000" dirty="0" smtClean="0"/>
              <a:t>Consultants </a:t>
            </a:r>
            <a:r>
              <a:rPr lang="en-GB" sz="2000" dirty="0"/>
              <a:t>(3 consultants companies</a:t>
            </a:r>
            <a:r>
              <a:rPr lang="en-GB" sz="2000" dirty="0" smtClean="0"/>
              <a:t>)</a:t>
            </a:r>
          </a:p>
          <a:p>
            <a:endParaRPr lang="en-GB" sz="1000" dirty="0"/>
          </a:p>
          <a:p>
            <a:r>
              <a:rPr lang="en-GB" sz="2000" dirty="0"/>
              <a:t>Funded by project funding and members’ contributions.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9758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Hellenic Small Islands Network 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330273"/>
              </p:ext>
            </p:extLst>
          </p:nvPr>
        </p:nvGraphicFramePr>
        <p:xfrm>
          <a:off x="3405716" y="5700346"/>
          <a:ext cx="1842832" cy="962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700346"/>
                        <a:ext cx="1842832" cy="962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45917" y="6195999"/>
            <a:ext cx="135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flag</a:t>
            </a:r>
          </a:p>
        </p:txBody>
      </p:sp>
      <p:pic>
        <p:nvPicPr>
          <p:cNvPr id="8" name="Picture 7" descr="GREEK FLA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17" y="5790182"/>
            <a:ext cx="1354666" cy="901469"/>
          </a:xfrm>
          <a:prstGeom prst="rect">
            <a:avLst/>
          </a:prstGeom>
        </p:spPr>
      </p:pic>
      <p:pic>
        <p:nvPicPr>
          <p:cNvPr id="11" name="Picture 10" descr="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17" y="5790181"/>
            <a:ext cx="1545166" cy="90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84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339486"/>
            <a:ext cx="7284132" cy="3450696"/>
          </a:xfrm>
        </p:spPr>
        <p:txBody>
          <a:bodyPr>
            <a:normAutofit/>
          </a:bodyPr>
          <a:lstStyle/>
          <a:p>
            <a:r>
              <a:rPr lang="en-GB" sz="2000" dirty="0"/>
              <a:t>Natural resources: wind power and other renewables provide low carbon electricity and funding for local </a:t>
            </a:r>
            <a:r>
              <a:rPr lang="en-GB" sz="2000" dirty="0" smtClean="0"/>
              <a:t>projects</a:t>
            </a:r>
          </a:p>
          <a:p>
            <a:endParaRPr lang="en-GB" sz="1000" dirty="0"/>
          </a:p>
          <a:p>
            <a:r>
              <a:rPr lang="en-GB" sz="2000" dirty="0"/>
              <a:t>High quality tourism (elderly care/ disabilities </a:t>
            </a:r>
            <a:r>
              <a:rPr lang="en-GB" sz="2000" dirty="0" err="1"/>
              <a:t>etc</a:t>
            </a:r>
            <a:r>
              <a:rPr lang="en-GB" sz="2000" dirty="0" smtClean="0"/>
              <a:t>)</a:t>
            </a:r>
          </a:p>
          <a:p>
            <a:endParaRPr lang="en-GB" sz="800" dirty="0"/>
          </a:p>
          <a:p>
            <a:r>
              <a:rPr lang="en-GB" sz="2000" dirty="0" smtClean="0"/>
              <a:t>Islands </a:t>
            </a:r>
            <a:r>
              <a:rPr lang="en-GB" sz="2000" dirty="0"/>
              <a:t>are a powerful pole/ factor for the productive reconstruction of country (</a:t>
            </a:r>
            <a:r>
              <a:rPr lang="en-GB" sz="2000" dirty="0" err="1"/>
              <a:t>eg</a:t>
            </a:r>
            <a:r>
              <a:rPr lang="en-GB" sz="2000" dirty="0"/>
              <a:t>: island product branding, </a:t>
            </a:r>
            <a:r>
              <a:rPr lang="en-GB" sz="2000" dirty="0" err="1"/>
              <a:t>etc</a:t>
            </a:r>
            <a:r>
              <a:rPr lang="en-GB" sz="2000" dirty="0" smtClean="0"/>
              <a:t>)</a:t>
            </a:r>
          </a:p>
          <a:p>
            <a:endParaRPr lang="en-GB" sz="1000" dirty="0"/>
          </a:p>
          <a:p>
            <a:r>
              <a:rPr lang="en-GB" sz="2000" dirty="0"/>
              <a:t>Unexploited potential of marine and submarine </a:t>
            </a:r>
            <a:r>
              <a:rPr lang="en-GB" sz="2000" dirty="0" smtClean="0"/>
              <a:t>island area </a:t>
            </a:r>
            <a:endParaRPr lang="en-GB" sz="20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9758"/>
          </a:xfrm>
        </p:spPr>
        <p:txBody>
          <a:bodyPr>
            <a:normAutofit/>
          </a:bodyPr>
          <a:lstStyle/>
          <a:p>
            <a:r>
              <a:rPr lang="en-US" b="1" dirty="0"/>
              <a:t>Opportunities</a:t>
            </a: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288262"/>
              </p:ext>
            </p:extLst>
          </p:nvPr>
        </p:nvGraphicFramePr>
        <p:xfrm>
          <a:off x="3405716" y="59266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9266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45917" y="6195999"/>
            <a:ext cx="135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flag</a:t>
            </a:r>
          </a:p>
        </p:txBody>
      </p:sp>
      <p:pic>
        <p:nvPicPr>
          <p:cNvPr id="8" name="Picture 7" descr="GREEK FLA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17" y="5790182"/>
            <a:ext cx="1354666" cy="901469"/>
          </a:xfrm>
          <a:prstGeom prst="rect">
            <a:avLst/>
          </a:prstGeom>
        </p:spPr>
      </p:pic>
      <p:pic>
        <p:nvPicPr>
          <p:cNvPr id="11" name="Picture 10" descr="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17" y="5790181"/>
            <a:ext cx="1545166" cy="90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779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475971"/>
            <a:ext cx="7284132" cy="3450696"/>
          </a:xfrm>
        </p:spPr>
        <p:txBody>
          <a:bodyPr>
            <a:normAutofit/>
          </a:bodyPr>
          <a:lstStyle/>
          <a:p>
            <a:r>
              <a:rPr lang="en-GB" sz="2000" dirty="0"/>
              <a:t>Lack of good condition and </a:t>
            </a:r>
            <a:r>
              <a:rPr lang="en-GB" sz="2000" dirty="0" smtClean="0"/>
              <a:t>good quality </a:t>
            </a:r>
            <a:r>
              <a:rPr lang="en-GB" sz="2000" dirty="0"/>
              <a:t>connectivity (coastal ships, coastal </a:t>
            </a:r>
            <a:r>
              <a:rPr lang="en-GB" sz="2000" dirty="0" smtClean="0"/>
              <a:t>materials </a:t>
            </a:r>
            <a:r>
              <a:rPr lang="en-GB" sz="2000" dirty="0"/>
              <a:t>and data</a:t>
            </a:r>
            <a:r>
              <a:rPr lang="en-GB" sz="2000" dirty="0" smtClean="0"/>
              <a:t>)</a:t>
            </a:r>
          </a:p>
          <a:p>
            <a:endParaRPr lang="en-GB" sz="1000" dirty="0"/>
          </a:p>
          <a:p>
            <a:r>
              <a:rPr lang="en-GB" sz="2000" dirty="0" smtClean="0"/>
              <a:t>Many </a:t>
            </a:r>
            <a:r>
              <a:rPr lang="en-GB" sz="2000" dirty="0"/>
              <a:t>challenges in terms of waste, water supply, </a:t>
            </a:r>
            <a:r>
              <a:rPr lang="en-GB" sz="2000" dirty="0" smtClean="0"/>
              <a:t>energy </a:t>
            </a:r>
            <a:r>
              <a:rPr lang="en-GB" sz="2000" dirty="0"/>
              <a:t>and </a:t>
            </a:r>
            <a:r>
              <a:rPr lang="en-GB" sz="2000" dirty="0" smtClean="0"/>
              <a:t>services</a:t>
            </a:r>
          </a:p>
          <a:p>
            <a:endParaRPr lang="en-GB" sz="1000" dirty="0"/>
          </a:p>
          <a:p>
            <a:r>
              <a:rPr lang="en-GB" sz="2000" dirty="0" smtClean="0"/>
              <a:t>Many issues with sewerage </a:t>
            </a:r>
            <a:r>
              <a:rPr lang="en-GB" sz="2000" dirty="0"/>
              <a:t>and land-</a:t>
            </a:r>
            <a:r>
              <a:rPr lang="en-GB" sz="2000" dirty="0" smtClean="0"/>
              <a:t>planning</a:t>
            </a:r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9758"/>
          </a:xfrm>
        </p:spPr>
        <p:txBody>
          <a:bodyPr>
            <a:normAutofit/>
          </a:bodyPr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06965"/>
              </p:ext>
            </p:extLst>
          </p:nvPr>
        </p:nvGraphicFramePr>
        <p:xfrm>
          <a:off x="3550117" y="5714538"/>
          <a:ext cx="1842832" cy="962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50117" y="5714538"/>
                        <a:ext cx="1842832" cy="962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45917" y="6195999"/>
            <a:ext cx="135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flag</a:t>
            </a:r>
          </a:p>
        </p:txBody>
      </p:sp>
      <p:pic>
        <p:nvPicPr>
          <p:cNvPr id="8" name="Picture 7" descr="GREEK FLA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17" y="5790182"/>
            <a:ext cx="1354666" cy="901469"/>
          </a:xfrm>
          <a:prstGeom prst="rect">
            <a:avLst/>
          </a:prstGeom>
        </p:spPr>
      </p:pic>
      <p:pic>
        <p:nvPicPr>
          <p:cNvPr id="9" name="Picture 8" descr="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17" y="5790181"/>
            <a:ext cx="1545166" cy="90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300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785" y="2357119"/>
            <a:ext cx="8638798" cy="3003409"/>
          </a:xfrm>
        </p:spPr>
        <p:txBody>
          <a:bodyPr>
            <a:normAutofit/>
          </a:bodyPr>
          <a:lstStyle/>
          <a:p>
            <a:r>
              <a:rPr lang="en-US" dirty="0" smtClean="0"/>
              <a:t>22 </a:t>
            </a:r>
            <a:r>
              <a:rPr lang="en-US" dirty="0"/>
              <a:t>Islands in 4</a:t>
            </a:r>
            <a:r>
              <a:rPr lang="en-US" dirty="0" smtClean="0"/>
              <a:t> </a:t>
            </a:r>
            <a:r>
              <a:rPr lang="en-US" dirty="0"/>
              <a:t>local authority areas</a:t>
            </a:r>
          </a:p>
          <a:p>
            <a:r>
              <a:rPr lang="en-US" dirty="0"/>
              <a:t>No core funding: only financial support by Government is towards Comhdháil AGM </a:t>
            </a:r>
          </a:p>
          <a:p>
            <a:r>
              <a:rPr lang="en-US" dirty="0"/>
              <a:t>Voluntary Board of management</a:t>
            </a:r>
          </a:p>
          <a:p>
            <a:r>
              <a:rPr lang="en-US" dirty="0"/>
              <a:t>No staff :Board members volunteer their time</a:t>
            </a:r>
          </a:p>
          <a:p>
            <a:r>
              <a:rPr lang="en-US" dirty="0"/>
              <a:t>State </a:t>
            </a:r>
            <a:r>
              <a:rPr lang="en-US"/>
              <a:t>agency </a:t>
            </a:r>
            <a:r>
              <a:rPr lang="en-US" smtClean="0"/>
              <a:t>representatives </a:t>
            </a:r>
            <a:r>
              <a:rPr lang="en-US" dirty="0"/>
              <a:t>needed on the Board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Comhdháil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Olieáin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Na </a:t>
            </a:r>
            <a:r>
              <a:rPr lang="en-GB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hÉireann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(Ireland’s island Federation)</a:t>
            </a:r>
            <a:endParaRPr lang="en-US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805" y="5658413"/>
            <a:ext cx="1495778" cy="94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473" y="5678366"/>
            <a:ext cx="9429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307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6478" y="2386361"/>
            <a:ext cx="8644105" cy="3441528"/>
          </a:xfrm>
        </p:spPr>
        <p:txBody>
          <a:bodyPr>
            <a:normAutofit/>
          </a:bodyPr>
          <a:lstStyle/>
          <a:p>
            <a:r>
              <a:rPr lang="en-US" dirty="0"/>
              <a:t>Farming schemes for Islands </a:t>
            </a:r>
          </a:p>
          <a:p>
            <a:r>
              <a:rPr lang="en-US" dirty="0"/>
              <a:t>Nation-wide Island Health consultation</a:t>
            </a:r>
          </a:p>
          <a:p>
            <a:r>
              <a:rPr lang="en-US" dirty="0"/>
              <a:t>Tourism: Wild Atlantic Way as new tourism stream</a:t>
            </a:r>
          </a:p>
          <a:p>
            <a:r>
              <a:rPr lang="en-US" dirty="0"/>
              <a:t>Broadband consultation</a:t>
            </a:r>
          </a:p>
          <a:p>
            <a:r>
              <a:rPr lang="en-US" dirty="0"/>
              <a:t>Subsidised transport</a:t>
            </a:r>
          </a:p>
          <a:p>
            <a:r>
              <a:rPr lang="en-US" dirty="0"/>
              <a:t>Primary &amp; Secondary Education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Opportunities</a:t>
            </a:r>
            <a:endParaRPr lang="en-US" b="1" dirty="0"/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541" y="5673693"/>
            <a:ext cx="938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5637180"/>
            <a:ext cx="149383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566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785" y="2377193"/>
            <a:ext cx="8638798" cy="3167495"/>
          </a:xfrm>
        </p:spPr>
        <p:txBody>
          <a:bodyPr>
            <a:normAutofit/>
          </a:bodyPr>
          <a:lstStyle/>
          <a:p>
            <a:r>
              <a:rPr lang="en-US" dirty="0"/>
              <a:t>No Islands LEADER funding</a:t>
            </a:r>
          </a:p>
          <a:p>
            <a:r>
              <a:rPr lang="en-US" dirty="0"/>
              <a:t>No Core Funding for Islands Federation</a:t>
            </a:r>
          </a:p>
          <a:p>
            <a:r>
              <a:rPr lang="en-US" dirty="0"/>
              <a:t>Decreasing Population</a:t>
            </a:r>
          </a:p>
          <a:p>
            <a:r>
              <a:rPr lang="en-US" dirty="0"/>
              <a:t>Lack of Island’s Minister </a:t>
            </a:r>
          </a:p>
          <a:p>
            <a:r>
              <a:rPr lang="en-US" dirty="0"/>
              <a:t>No Statutory based Island Group</a:t>
            </a:r>
          </a:p>
          <a:p>
            <a:r>
              <a:rPr lang="en-US" dirty="0"/>
              <a:t>Cost of Living</a:t>
            </a:r>
          </a:p>
          <a:p>
            <a:r>
              <a:rPr lang="en-US" dirty="0"/>
              <a:t>Decreased funding for Island development companies &amp; co-ops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Challenges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962" y="5658412"/>
            <a:ext cx="938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632" y="5621899"/>
            <a:ext cx="149383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059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7718" y="2475971"/>
            <a:ext cx="7284132" cy="3450696"/>
          </a:xfrm>
        </p:spPr>
        <p:txBody>
          <a:bodyPr/>
          <a:lstStyle/>
          <a:p>
            <a:r>
              <a:rPr lang="en-US" dirty="0" smtClean="0"/>
              <a:t>36 communes (</a:t>
            </a:r>
            <a:r>
              <a:rPr lang="en-US" dirty="0" smtClean="0"/>
              <a:t>220 </a:t>
            </a:r>
            <a:r>
              <a:rPr lang="en-US" dirty="0" smtClean="0"/>
              <a:t>000 people) across 7 regions   </a:t>
            </a:r>
          </a:p>
          <a:p>
            <a:r>
              <a:rPr lang="en-US" dirty="0" smtClean="0"/>
              <a:t>3 office bearers, 1 secretary and a committee of 12 representatives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ANCIM: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Associazione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Nazionale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Comuni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Isole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Minori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573547"/>
              </p:ext>
            </p:extLst>
          </p:nvPr>
        </p:nvGraphicFramePr>
        <p:xfrm>
          <a:off x="3405716" y="592666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592666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Flag_of_Italy_(2003-2006).sv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460" y="5841486"/>
            <a:ext cx="1064946" cy="707876"/>
          </a:xfrm>
          <a:prstGeom prst="rect">
            <a:avLst/>
          </a:prstGeom>
        </p:spPr>
      </p:pic>
      <p:pic>
        <p:nvPicPr>
          <p:cNvPr id="9" name="Picture 8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041" y="5760508"/>
            <a:ext cx="902759" cy="90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06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3983" y="2226767"/>
            <a:ext cx="7711017" cy="3689316"/>
          </a:xfrm>
        </p:spPr>
        <p:txBody>
          <a:bodyPr/>
          <a:lstStyle/>
          <a:p>
            <a:r>
              <a:rPr lang="en-US" dirty="0" smtClean="0"/>
              <a:t>Education: one High school </a:t>
            </a:r>
            <a:r>
              <a:rPr lang="en-US" dirty="0" err="1" smtClean="0"/>
              <a:t>specialised</a:t>
            </a:r>
            <a:r>
              <a:rPr lang="en-US" dirty="0" smtClean="0"/>
              <a:t> in the field of  energy, another in European culture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/>
              <a:t>N</a:t>
            </a:r>
            <a:r>
              <a:rPr lang="en-US" dirty="0" smtClean="0"/>
              <a:t>ational law for the islands ready for implementation</a:t>
            </a:r>
          </a:p>
          <a:p>
            <a:endParaRPr lang="en-US" sz="1000" dirty="0" smtClean="0"/>
          </a:p>
          <a:p>
            <a:r>
              <a:rPr lang="en-US" dirty="0" smtClean="0"/>
              <a:t>Island food production </a:t>
            </a:r>
            <a:r>
              <a:rPr lang="en-US" dirty="0" err="1" smtClean="0"/>
              <a:t>labelling</a:t>
            </a:r>
            <a:endParaRPr lang="en-US" dirty="0" smtClean="0"/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Tourism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Opportunities</a:t>
            </a:r>
            <a:endParaRPr lang="en-US" b="1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169885"/>
              </p:ext>
            </p:extLst>
          </p:nvPr>
        </p:nvGraphicFramePr>
        <p:xfrm>
          <a:off x="3405716" y="604731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604731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35" y="6180030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logo</a:t>
            </a:r>
            <a:endParaRPr lang="en-US" dirty="0"/>
          </a:p>
        </p:txBody>
      </p:sp>
      <p:pic>
        <p:nvPicPr>
          <p:cNvPr id="8" name="Picture 7" descr="Flag_of_Italy_(2003-2006).sv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388" y="5815904"/>
            <a:ext cx="1241223" cy="825048"/>
          </a:xfrm>
          <a:prstGeom prst="rect">
            <a:avLst/>
          </a:prstGeom>
        </p:spPr>
      </p:pic>
      <p:pic>
        <p:nvPicPr>
          <p:cNvPr id="9" name="Picture 8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174" y="6047316"/>
            <a:ext cx="810683" cy="81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4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3983" y="2226767"/>
            <a:ext cx="7711017" cy="3689316"/>
          </a:xfrm>
        </p:spPr>
        <p:txBody>
          <a:bodyPr/>
          <a:lstStyle/>
          <a:p>
            <a:r>
              <a:rPr lang="en-US" dirty="0" smtClean="0"/>
              <a:t>Transport and territorial continuity</a:t>
            </a:r>
          </a:p>
          <a:p>
            <a:r>
              <a:rPr lang="en-US" dirty="0" smtClean="0"/>
              <a:t>Health and education </a:t>
            </a:r>
          </a:p>
          <a:p>
            <a:r>
              <a:rPr lang="en-US" dirty="0" smtClean="0"/>
              <a:t>Energy</a:t>
            </a:r>
          </a:p>
          <a:p>
            <a:r>
              <a:rPr lang="en-US" dirty="0" smtClean="0"/>
              <a:t>Not enough appreciation of island culture and traditional activities</a:t>
            </a:r>
          </a:p>
          <a:p>
            <a:r>
              <a:rPr lang="en-US" dirty="0" smtClean="0"/>
              <a:t>Need for positive discrimination in </a:t>
            </a:r>
            <a:r>
              <a:rPr lang="en-US" dirty="0" err="1" smtClean="0"/>
              <a:t>favour</a:t>
            </a:r>
            <a:r>
              <a:rPr lang="en-US" dirty="0" smtClean="0"/>
              <a:t> of islands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658413"/>
            <a:ext cx="3799416" cy="112550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585030"/>
              </p:ext>
            </p:extLst>
          </p:nvPr>
        </p:nvGraphicFramePr>
        <p:xfrm>
          <a:off x="3405716" y="6047317"/>
          <a:ext cx="1409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Document" r:id="rId4" imgW="1409700" imgH="736600" progId="Word.Document.12">
                  <p:embed/>
                </p:oleObj>
              </mc:Choice>
              <mc:Fallback>
                <p:oleObj name="Document" r:id="rId4" imgW="1409700" imgH="73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5716" y="6047317"/>
                        <a:ext cx="14097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35" y="6180030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logo</a:t>
            </a:r>
            <a:endParaRPr lang="en-US" dirty="0"/>
          </a:p>
        </p:txBody>
      </p:sp>
      <p:pic>
        <p:nvPicPr>
          <p:cNvPr id="8" name="Picture 7" descr="Flag_of_Italy_(2003-2006).sv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388" y="5815904"/>
            <a:ext cx="1241223" cy="825048"/>
          </a:xfrm>
          <a:prstGeom prst="rect">
            <a:avLst/>
          </a:prstGeom>
        </p:spPr>
      </p:pic>
      <p:pic>
        <p:nvPicPr>
          <p:cNvPr id="9" name="Picture 8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174" y="6047316"/>
            <a:ext cx="810683" cy="81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4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499" y="2293992"/>
            <a:ext cx="7284132" cy="3450696"/>
          </a:xfrm>
        </p:spPr>
        <p:txBody>
          <a:bodyPr/>
          <a:lstStyle/>
          <a:p>
            <a:r>
              <a:rPr lang="en-US" dirty="0"/>
              <a:t>16 islands members across 6 local authority areas</a:t>
            </a:r>
          </a:p>
          <a:p>
            <a:r>
              <a:rPr lang="en-US" dirty="0"/>
              <a:t>Voluntary board of 6 members </a:t>
            </a:r>
          </a:p>
          <a:p>
            <a:r>
              <a:rPr lang="en-US" dirty="0" smtClean="0"/>
              <a:t>One </a:t>
            </a:r>
            <a:r>
              <a:rPr lang="en-US" dirty="0"/>
              <a:t>part time development officer</a:t>
            </a:r>
          </a:p>
          <a:p>
            <a:r>
              <a:rPr lang="en-US" dirty="0" smtClean="0"/>
              <a:t>Funded </a:t>
            </a:r>
            <a:r>
              <a:rPr lang="en-US" dirty="0"/>
              <a:t>by Scottish Government, project funding </a:t>
            </a:r>
            <a:r>
              <a:rPr lang="en-US" dirty="0" smtClean="0"/>
              <a:t> and </a:t>
            </a:r>
            <a:r>
              <a:rPr lang="en-US" dirty="0"/>
              <a:t>members’ </a:t>
            </a:r>
            <a:r>
              <a:rPr lang="en-US" dirty="0" smtClean="0"/>
              <a:t>contributions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66542"/>
            <a:ext cx="8229600" cy="1252728"/>
          </a:xfrm>
        </p:spPr>
        <p:txBody>
          <a:bodyPr/>
          <a:lstStyle/>
          <a:p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Scottish Islands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Federation</a:t>
            </a:r>
            <a:endParaRPr lang="en-GB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624" y="5725467"/>
            <a:ext cx="1249369" cy="741384"/>
          </a:xfrm>
          <a:prstGeom prst="rect">
            <a:avLst/>
          </a:prstGeom>
        </p:spPr>
      </p:pic>
      <p:pic>
        <p:nvPicPr>
          <p:cNvPr id="8" name="Picture 16" descr="https://scontent-amt2-1.xx.fbcdn.net/v/t1.0-1/c0.0.160.160/p160x160/13512145_1631727870471609_8367091895868259672_n.jpg?oh=3e060f37d33087b80af3dd7846dc4596&amp;oe=584E9B7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5" b="30633"/>
          <a:stretch/>
        </p:blipFill>
        <p:spPr bwMode="auto">
          <a:xfrm>
            <a:off x="5561699" y="5686826"/>
            <a:ext cx="1850448" cy="88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210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3492" y="2362161"/>
            <a:ext cx="7284132" cy="345069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Natural resources: wind power and other renewables provide low carbon electricity and funding for local </a:t>
            </a:r>
            <a:r>
              <a:rPr lang="en-US" dirty="0" smtClean="0"/>
              <a:t>projects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New </a:t>
            </a:r>
            <a:r>
              <a:rPr lang="en-US" dirty="0" err="1" smtClean="0"/>
              <a:t>subsidised</a:t>
            </a:r>
            <a:r>
              <a:rPr lang="en-US" dirty="0" smtClean="0"/>
              <a:t> transport scheme: Road Equivalent Tariff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Health and social care – Small Isles </a:t>
            </a:r>
            <a:r>
              <a:rPr lang="en-US" dirty="0" smtClean="0"/>
              <a:t>pioneering </a:t>
            </a:r>
            <a:r>
              <a:rPr lang="en-US" dirty="0"/>
              <a:t>solution</a:t>
            </a:r>
            <a:r>
              <a:rPr lang="en-US" dirty="0" smtClean="0"/>
              <a:t>: community </a:t>
            </a:r>
            <a:r>
              <a:rPr lang="en-US" dirty="0"/>
              <a:t>first responders and </a:t>
            </a:r>
            <a:r>
              <a:rPr lang="en-US" dirty="0" smtClean="0"/>
              <a:t>trained community health and social care  workers work with a regular visiting GP service 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Community land and asset ownership: islands can have more control over their </a:t>
            </a:r>
            <a:r>
              <a:rPr lang="en-US" dirty="0" smtClean="0"/>
              <a:t>development</a:t>
            </a:r>
            <a:endParaRPr lang="en-US" dirty="0"/>
          </a:p>
          <a:p>
            <a:pPr lvl="0"/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Opportunities</a:t>
            </a:r>
          </a:p>
        </p:txBody>
      </p:sp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624" y="5825534"/>
            <a:ext cx="1249369" cy="741384"/>
          </a:xfrm>
          <a:prstGeom prst="rect">
            <a:avLst/>
          </a:prstGeom>
        </p:spPr>
      </p:pic>
      <p:pic>
        <p:nvPicPr>
          <p:cNvPr id="12" name="Picture 16" descr="https://scontent-amt2-1.xx.fbcdn.net/v/t1.0-1/c0.0.160.160/p160x160/13512145_1631727870471609_8367091895868259672_n.jpg?oh=3e060f37d33087b80af3dd7846dc4596&amp;oe=584E9B7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5" b="30633"/>
          <a:stretch/>
        </p:blipFill>
        <p:spPr bwMode="auto">
          <a:xfrm>
            <a:off x="5561699" y="5686826"/>
            <a:ext cx="1850448" cy="88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544688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711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6552" y="1843173"/>
            <a:ext cx="7711017" cy="368931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endParaRPr lang="en-US" sz="2000" dirty="0" smtClean="0"/>
          </a:p>
          <a:p>
            <a:pPr lvl="0"/>
            <a:r>
              <a:rPr lang="en-US" sz="2000" dirty="0" smtClean="0"/>
              <a:t>Lack of connection to mainland grid constrains the Renewable Energy sector development</a:t>
            </a:r>
          </a:p>
          <a:p>
            <a:pPr lvl="0"/>
            <a:endParaRPr lang="en-US" sz="900" dirty="0" smtClean="0"/>
          </a:p>
          <a:p>
            <a:pPr lvl="0"/>
            <a:r>
              <a:rPr lang="en-US" sz="2000" dirty="0" smtClean="0"/>
              <a:t>Employment:  </a:t>
            </a:r>
            <a:r>
              <a:rPr lang="en-US" sz="2000" dirty="0"/>
              <a:t>island employment is often lower paid and is combined with a higher cost of </a:t>
            </a:r>
            <a:r>
              <a:rPr lang="en-US" sz="2000" dirty="0" smtClean="0"/>
              <a:t>living; good </a:t>
            </a:r>
            <a:r>
              <a:rPr lang="en-US" sz="2000" dirty="0"/>
              <a:t>broadband and suitable </a:t>
            </a:r>
            <a:r>
              <a:rPr lang="en-US" sz="2000" dirty="0" smtClean="0"/>
              <a:t>premises are required </a:t>
            </a:r>
            <a:r>
              <a:rPr lang="en-US" sz="2000" dirty="0"/>
              <a:t>to stimulate </a:t>
            </a:r>
            <a:r>
              <a:rPr lang="en-US" sz="2000" dirty="0" smtClean="0"/>
              <a:t>entrepreneurial </a:t>
            </a:r>
            <a:r>
              <a:rPr lang="en-US" sz="2000" dirty="0"/>
              <a:t>self-</a:t>
            </a:r>
            <a:r>
              <a:rPr lang="en-US" sz="2000" dirty="0" smtClean="0"/>
              <a:t>employment </a:t>
            </a:r>
          </a:p>
          <a:p>
            <a:pPr lvl="0"/>
            <a:endParaRPr lang="en-US" sz="1000" dirty="0"/>
          </a:p>
          <a:p>
            <a:pPr lvl="0"/>
            <a:r>
              <a:rPr lang="en-US" sz="2000" dirty="0"/>
              <a:t>Lack of a</a:t>
            </a:r>
            <a:r>
              <a:rPr lang="en-US" sz="2000" dirty="0" smtClean="0"/>
              <a:t>ffordable housing (competition </a:t>
            </a:r>
            <a:r>
              <a:rPr lang="en-US" sz="2000" dirty="0"/>
              <a:t>from holiday/second home </a:t>
            </a:r>
            <a:r>
              <a:rPr lang="en-US" sz="2000" dirty="0" smtClean="0"/>
              <a:t>market) combined with fuel poverty</a:t>
            </a:r>
          </a:p>
          <a:p>
            <a:pPr lvl="0"/>
            <a:endParaRPr lang="en-US" sz="1000" dirty="0"/>
          </a:p>
          <a:p>
            <a:pPr lvl="0"/>
            <a:r>
              <a:rPr lang="en-US" sz="2000" dirty="0"/>
              <a:t>Tourism is a main income generator but brings many challenges in terms of waste, housing and </a:t>
            </a:r>
            <a:r>
              <a:rPr lang="en-US" sz="2000" dirty="0" smtClean="0"/>
              <a:t>infrastructure (roads, facilities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150" y="338328"/>
            <a:ext cx="8229600" cy="1252728"/>
          </a:xfrm>
        </p:spPr>
        <p:txBody>
          <a:bodyPr/>
          <a:lstStyle/>
          <a:p>
            <a:r>
              <a:rPr lang="en-US" b="1" dirty="0"/>
              <a:t>Challenges</a:t>
            </a:r>
          </a:p>
        </p:txBody>
      </p:sp>
      <p:pic>
        <p:nvPicPr>
          <p:cNvPr id="10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624" y="5825534"/>
            <a:ext cx="1249369" cy="741384"/>
          </a:xfrm>
          <a:prstGeom prst="rect">
            <a:avLst/>
          </a:prstGeom>
        </p:spPr>
      </p:pic>
      <p:pic>
        <p:nvPicPr>
          <p:cNvPr id="12" name="Picture 16" descr="https://scontent-amt2-1.xx.fbcdn.net/v/t1.0-1/c0.0.160.160/p160x160/13512145_1631727870471609_8367091895868259672_n.jpg?oh=3e060f37d33087b80af3dd7846dc4596&amp;oe=584E9B7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5" b="30633"/>
          <a:stretch/>
        </p:blipFill>
        <p:spPr bwMode="auto">
          <a:xfrm>
            <a:off x="5312833" y="5785462"/>
            <a:ext cx="2099314" cy="99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506" y="5756304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610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785" y="2377193"/>
            <a:ext cx="8638798" cy="3450696"/>
          </a:xfrm>
        </p:spPr>
        <p:txBody>
          <a:bodyPr>
            <a:normAutofit/>
          </a:bodyPr>
          <a:lstStyle/>
          <a:p>
            <a:r>
              <a:rPr lang="en-US" dirty="0"/>
              <a:t>15 regional organizations across the country</a:t>
            </a:r>
          </a:p>
          <a:p>
            <a:r>
              <a:rPr lang="en-US" dirty="0"/>
              <a:t>Two </a:t>
            </a:r>
            <a:r>
              <a:rPr lang="en-US" dirty="0" smtClean="0"/>
              <a:t>persons </a:t>
            </a:r>
            <a:r>
              <a:rPr lang="en-US" dirty="0"/>
              <a:t>part-time</a:t>
            </a:r>
          </a:p>
          <a:p>
            <a:r>
              <a:rPr lang="en-US" dirty="0"/>
              <a:t>Voluntary board of islanders </a:t>
            </a:r>
          </a:p>
          <a:p>
            <a:r>
              <a:rPr lang="en-US" dirty="0"/>
              <a:t>Funded by Swedish Government, project funding and member fees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National Association for the Swedish archipelago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11888" y="8198394"/>
            <a:ext cx="25930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Country’s flag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805" y="5961944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logo here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71495" y="558835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33" y="5593299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cdn.fyndiq.se/product/c5/0e/2f/7d0ab16e78547a6ee864549f8bb90eff18/origina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025" y="5593299"/>
            <a:ext cx="1251989" cy="81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objekt 9" descr="SRF logo_med text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84" y="6074547"/>
            <a:ext cx="2823351" cy="5267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ktangel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5872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6478" y="2386361"/>
            <a:ext cx="8644105" cy="3441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Local resources, local </a:t>
            </a:r>
            <a:r>
              <a:rPr lang="en-US" smtClean="0"/>
              <a:t>people, nature </a:t>
            </a:r>
            <a:r>
              <a:rPr lang="en-US" dirty="0" smtClean="0"/>
              <a:t>and culture </a:t>
            </a:r>
          </a:p>
          <a:p>
            <a:endParaRPr lang="en-US" sz="1000" dirty="0" smtClean="0"/>
          </a:p>
          <a:p>
            <a:r>
              <a:rPr lang="en-US" dirty="0" smtClean="0"/>
              <a:t>The expansion of broadband </a:t>
            </a:r>
          </a:p>
          <a:p>
            <a:endParaRPr lang="en-US" sz="1000" dirty="0" smtClean="0"/>
          </a:p>
          <a:p>
            <a:r>
              <a:rPr lang="en-US" dirty="0"/>
              <a:t>Part time residents, </a:t>
            </a:r>
            <a:r>
              <a:rPr lang="en-US" dirty="0" smtClean="0"/>
              <a:t>tourism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Opportunities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5917" y="5658413"/>
            <a:ext cx="1354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Country’s flag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805" y="5961944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logo here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185" y="5593299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cdn.fyndiq.se/product/c5/0e/2f/7d0ab16e78547a6ee864549f8bb90eff18/origina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736" y="5649486"/>
            <a:ext cx="1473064" cy="96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objekt 10" descr="SRF logo_med text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828" y="6074547"/>
            <a:ext cx="2823351" cy="52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5820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785" y="2377193"/>
            <a:ext cx="8638798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000" dirty="0"/>
          </a:p>
          <a:p>
            <a:r>
              <a:rPr lang="en-US" dirty="0"/>
              <a:t>Work opportunities, preserve existing and create new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Housing and Population, lack of housing, reversed population pyramid</a:t>
            </a:r>
            <a:r>
              <a:rPr lang="sv-SE" dirty="0"/>
              <a:t/>
            </a:r>
            <a:br>
              <a:rPr lang="sv-SE" dirty="0"/>
            </a:br>
            <a:endParaRPr lang="en-US" dirty="0"/>
          </a:p>
          <a:p>
            <a:r>
              <a:rPr lang="en-US" dirty="0"/>
              <a:t>Service, deregulated utilities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5917" y="5658413"/>
            <a:ext cx="1354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Country’s flag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805" y="5961944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logo here</a:t>
            </a:r>
          </a:p>
        </p:txBody>
      </p:sp>
      <p:pic>
        <p:nvPicPr>
          <p:cNvPr id="8" name="Picture 3" descr="CESE_FR-EN-logo-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r="13612"/>
          <a:stretch/>
        </p:blipFill>
        <p:spPr>
          <a:xfrm>
            <a:off x="202851" y="5658412"/>
            <a:ext cx="2764177" cy="1125504"/>
          </a:xfrm>
          <a:prstGeom prst="rect">
            <a:avLst/>
          </a:prstGeom>
        </p:spPr>
      </p:pic>
      <p:pic>
        <p:nvPicPr>
          <p:cNvPr id="9" name="Bild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34" y="5593299"/>
            <a:ext cx="19240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cdn.fyndiq.se/product/c5/0e/2f/7d0ab16e78547a6ee864549f8bb90eff18/origina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47" y="5681909"/>
            <a:ext cx="1423356" cy="92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objekt 10" descr="SRF logo_med text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84" y="6074547"/>
            <a:ext cx="2823351" cy="52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578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1349</Words>
  <Application>Microsoft Macintosh PowerPoint</Application>
  <PresentationFormat>On-screen Show (4:3)</PresentationFormat>
  <Paragraphs>307</Paragraphs>
  <Slides>35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Waveform</vt:lpstr>
      <vt:lpstr>Document</vt:lpstr>
      <vt:lpstr>Microsoft Word Document</vt:lpstr>
      <vt:lpstr> The sustainability of the Small Islands of Europe </vt:lpstr>
      <vt:lpstr>ESIN members:   Organisational Capacity   Opportunities and Challenges     Brussels, EESC, 27 September 2016</vt:lpstr>
      <vt:lpstr>Företagsam Skärgård</vt:lpstr>
      <vt:lpstr>Opportunities</vt:lpstr>
      <vt:lpstr>Challenges</vt:lpstr>
      <vt:lpstr>OTOČNI SABOR-Association for the development of Croatian islands</vt:lpstr>
      <vt:lpstr>Opportunities</vt:lpstr>
      <vt:lpstr>Challenges</vt:lpstr>
      <vt:lpstr>Association of  Small Danish Islands</vt:lpstr>
      <vt:lpstr>Opportunities</vt:lpstr>
      <vt:lpstr>Challenges</vt:lpstr>
      <vt:lpstr>Association of Estonian Islands (EIA)</vt:lpstr>
      <vt:lpstr>Opportunities</vt:lpstr>
      <vt:lpstr>Challenges</vt:lpstr>
      <vt:lpstr>Finlands Öar RF – Suomen Saaret RY</vt:lpstr>
      <vt:lpstr>Opportunities</vt:lpstr>
      <vt:lpstr>Challenges</vt:lpstr>
      <vt:lpstr>Association of the Ponant Islands</vt:lpstr>
      <vt:lpstr>Opportunities</vt:lpstr>
      <vt:lpstr>Challenges</vt:lpstr>
      <vt:lpstr>Hellenic Small Islands Network </vt:lpstr>
      <vt:lpstr>Opportunities</vt:lpstr>
      <vt:lpstr>Challenges</vt:lpstr>
      <vt:lpstr>Comhdháil Olieáin Na hÉireann (Ireland’s island Federation)</vt:lpstr>
      <vt:lpstr>Opportunities</vt:lpstr>
      <vt:lpstr>Challenges</vt:lpstr>
      <vt:lpstr>ANCIM: Associazione Nazionale Comuni Isole Minori </vt:lpstr>
      <vt:lpstr>Opportunities</vt:lpstr>
      <vt:lpstr>Challenges</vt:lpstr>
      <vt:lpstr>Scottish Islands Federation</vt:lpstr>
      <vt:lpstr>Opportunities</vt:lpstr>
      <vt:lpstr>Challenges</vt:lpstr>
      <vt:lpstr>National Association for the Swedish archipelago</vt:lpstr>
      <vt:lpstr>Opportunities</vt:lpstr>
      <vt:lpstr>Challenges</vt:lpstr>
    </vt:vector>
  </TitlesOfParts>
  <Company>iSCAPE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ESIN CONFERENCE  Small Islands of Europe:  opportunities and challenges   Brussels 27 September 2016</dc:title>
  <dc:creator>Camille Dressler</dc:creator>
  <cp:lastModifiedBy>Camille Dressler</cp:lastModifiedBy>
  <cp:revision>28</cp:revision>
  <cp:lastPrinted>2016-09-24T12:59:09Z</cp:lastPrinted>
  <dcterms:created xsi:type="dcterms:W3CDTF">2016-07-21T14:59:58Z</dcterms:created>
  <dcterms:modified xsi:type="dcterms:W3CDTF">2016-10-13T12:23:20Z</dcterms:modified>
</cp:coreProperties>
</file>