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66" r:id="rId3"/>
    <p:sldId id="267" r:id="rId4"/>
    <p:sldId id="271" r:id="rId5"/>
    <p:sldId id="284" r:id="rId6"/>
    <p:sldId id="285" r:id="rId7"/>
    <p:sldId id="276" r:id="rId8"/>
    <p:sldId id="287" r:id="rId9"/>
    <p:sldId id="289" r:id="rId10"/>
    <p:sldId id="290" r:id="rId11"/>
    <p:sldId id="286" r:id="rId12"/>
    <p:sldId id="291" r:id="rId13"/>
    <p:sldId id="283" r:id="rId14"/>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6" d="100"/>
          <a:sy n="36" d="100"/>
        </p:scale>
        <p:origin x="-870"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2A4769-1B39-4345-AEC0-22D9B41B6E9D}" type="doc">
      <dgm:prSet loTypeId="urn:microsoft.com/office/officeart/2005/8/layout/radial4" loCatId="relationship" qsTypeId="urn:microsoft.com/office/officeart/2005/8/quickstyle/simple3" qsCatId="simple" csTypeId="urn:microsoft.com/office/officeart/2005/8/colors/accent2_1" csCatId="accent2" phldr="1"/>
      <dgm:spPr/>
      <dgm:t>
        <a:bodyPr/>
        <a:lstStyle/>
        <a:p>
          <a:endParaRPr lang="el-GR"/>
        </a:p>
      </dgm:t>
    </dgm:pt>
    <dgm:pt modelId="{3E9CC633-99D0-4383-9E0F-2EE290DC121F}">
      <dgm:prSet phldrT="[Text]" custT="1">
        <dgm:style>
          <a:lnRef idx="2">
            <a:schemeClr val="accent1"/>
          </a:lnRef>
          <a:fillRef idx="1">
            <a:schemeClr val="lt1"/>
          </a:fillRef>
          <a:effectRef idx="0">
            <a:schemeClr val="accent1"/>
          </a:effectRef>
          <a:fontRef idx="minor">
            <a:schemeClr val="dk1"/>
          </a:fontRef>
        </dgm:style>
      </dgm:prSet>
      <dgm:spPr/>
      <dgm:t>
        <a:bodyPr/>
        <a:lstStyle/>
        <a:p>
          <a:r>
            <a:rPr lang="el-GR" sz="1500" b="1" dirty="0" smtClean="0"/>
            <a:t>Technology  options</a:t>
          </a:r>
        </a:p>
        <a:p>
          <a:r>
            <a:rPr lang="el-GR" sz="1500" b="0" dirty="0" smtClean="0"/>
            <a:t>Wind parks</a:t>
          </a:r>
        </a:p>
        <a:p>
          <a:r>
            <a:rPr lang="el-GR" sz="1500" b="0" dirty="0" smtClean="0"/>
            <a:t>Photovoltaics</a:t>
          </a:r>
        </a:p>
        <a:p>
          <a:r>
            <a:rPr lang="el-GR" sz="1500" b="0" dirty="0" smtClean="0"/>
            <a:t>Thermal Solar </a:t>
          </a:r>
        </a:p>
        <a:p>
          <a:r>
            <a:rPr lang="en-US" sz="1500" b="0" dirty="0" smtClean="0"/>
            <a:t>Concentrated Solar</a:t>
          </a:r>
          <a:endParaRPr lang="el-GR" sz="1500" b="0" dirty="0" smtClean="0"/>
        </a:p>
        <a:p>
          <a:r>
            <a:rPr lang="en-US" sz="1500" b="0" dirty="0" smtClean="0"/>
            <a:t>Geothermal </a:t>
          </a:r>
          <a:endParaRPr lang="el-GR" sz="1500" b="1" dirty="0"/>
        </a:p>
      </dgm:t>
    </dgm:pt>
    <dgm:pt modelId="{C8676629-25DA-4780-B303-800069A4F4AF}">
      <dgm:prSet phldrT="[Text]" custT="1">
        <dgm:style>
          <a:lnRef idx="2">
            <a:schemeClr val="accent1"/>
          </a:lnRef>
          <a:fillRef idx="1">
            <a:schemeClr val="lt1"/>
          </a:fillRef>
          <a:effectRef idx="0">
            <a:schemeClr val="accent1"/>
          </a:effectRef>
          <a:fontRef idx="minor">
            <a:schemeClr val="dk1"/>
          </a:fontRef>
        </dgm:style>
      </dgm:prSet>
      <dgm:spPr/>
      <dgm:t>
        <a:bodyPr/>
        <a:lstStyle/>
        <a:p>
          <a:r>
            <a:rPr lang="el-GR" sz="1500" b="1" dirty="0" smtClean="0"/>
            <a:t>Uncertainties</a:t>
          </a:r>
        </a:p>
        <a:p>
          <a:r>
            <a:rPr lang="el-GR" sz="1500" b="0" dirty="0" smtClean="0"/>
            <a:t>Economic growth</a:t>
          </a:r>
        </a:p>
        <a:p>
          <a:r>
            <a:rPr lang="el-GR" sz="1500" b="0" dirty="0" smtClean="0"/>
            <a:t>Technological development</a:t>
          </a:r>
        </a:p>
        <a:p>
          <a:r>
            <a:rPr lang="el-GR" sz="1500" b="0" dirty="0" smtClean="0"/>
            <a:t>Fuel cost</a:t>
          </a:r>
        </a:p>
        <a:p>
          <a:r>
            <a:rPr lang="el-GR" sz="1500" b="0" dirty="0" smtClean="0"/>
            <a:t>Public acceptance</a:t>
          </a:r>
        </a:p>
        <a:p>
          <a:r>
            <a:rPr lang="el-GR" sz="1500" b="0" dirty="0" smtClean="0"/>
            <a:t>International climate policies etc.</a:t>
          </a:r>
          <a:endParaRPr lang="el-GR" sz="1500" b="1" dirty="0"/>
        </a:p>
      </dgm:t>
    </dgm:pt>
    <dgm:pt modelId="{AA703F14-ABC4-45E5-9179-D51D3E9ABF36}">
      <dgm:prSet phldrT="[Text]">
        <dgm:style>
          <a:lnRef idx="2">
            <a:schemeClr val="accent1"/>
          </a:lnRef>
          <a:fillRef idx="1">
            <a:schemeClr val="lt1"/>
          </a:fillRef>
          <a:effectRef idx="0">
            <a:schemeClr val="accent1"/>
          </a:effectRef>
          <a:fontRef idx="minor">
            <a:schemeClr val="dk1"/>
          </a:fontRef>
        </dgm:style>
      </dgm:prSet>
      <dgm:spPr/>
      <dgm:t>
        <a:bodyPr/>
        <a:lstStyle/>
        <a:p>
          <a:r>
            <a:rPr lang="el-GR" b="1" dirty="0" smtClean="0"/>
            <a:t>Scenarios</a:t>
          </a:r>
          <a:endParaRPr lang="el-GR" b="1" dirty="0"/>
        </a:p>
      </dgm:t>
    </dgm:pt>
    <dgm:pt modelId="{07C749BA-DB48-4101-84FF-18FB9197F6A8}" type="sibTrans" cxnId="{68E6FE8A-4CAF-4991-BD5E-F76FD6A456AF}">
      <dgm:prSet/>
      <dgm:spPr/>
      <dgm:t>
        <a:bodyPr/>
        <a:lstStyle/>
        <a:p>
          <a:endParaRPr lang="el-GR"/>
        </a:p>
      </dgm:t>
    </dgm:pt>
    <dgm:pt modelId="{B5824A77-3305-4FD9-BFCD-B25D6831DEAA}" type="parTrans" cxnId="{68E6FE8A-4CAF-4991-BD5E-F76FD6A456AF}">
      <dgm:prSet/>
      <dgm:spPr/>
      <dgm:t>
        <a:bodyPr/>
        <a:lstStyle/>
        <a:p>
          <a:endParaRPr lang="el-GR"/>
        </a:p>
      </dgm:t>
    </dgm:pt>
    <dgm:pt modelId="{F74171A7-964B-4FFA-847D-62D07778AD47}" type="sibTrans" cxnId="{07979170-1971-4C5F-BD89-5CBA902CB417}">
      <dgm:prSet/>
      <dgm:spPr/>
      <dgm:t>
        <a:bodyPr/>
        <a:lstStyle/>
        <a:p>
          <a:endParaRPr lang="el-GR"/>
        </a:p>
      </dgm:t>
    </dgm:pt>
    <dgm:pt modelId="{13BD2E86-B507-4526-86F3-951099191141}" type="parTrans" cxnId="{07979170-1971-4C5F-BD89-5CBA902CB417}">
      <dgm:prSet>
        <dgm:style>
          <a:lnRef idx="1">
            <a:schemeClr val="accent1"/>
          </a:lnRef>
          <a:fillRef idx="2">
            <a:schemeClr val="accent1"/>
          </a:fillRef>
          <a:effectRef idx="1">
            <a:schemeClr val="accent1"/>
          </a:effectRef>
          <a:fontRef idx="minor">
            <a:schemeClr val="dk1"/>
          </a:fontRef>
        </dgm:style>
      </dgm:prSet>
      <dgm:spPr/>
      <dgm:t>
        <a:bodyPr/>
        <a:lstStyle/>
        <a:p>
          <a:endParaRPr lang="el-GR"/>
        </a:p>
      </dgm:t>
    </dgm:pt>
    <dgm:pt modelId="{77E3C857-75F0-4126-AAB3-0875962BF678}" type="sibTrans" cxnId="{75494740-BF9D-499B-B822-47C144D26D7E}">
      <dgm:prSet/>
      <dgm:spPr/>
      <dgm:t>
        <a:bodyPr/>
        <a:lstStyle/>
        <a:p>
          <a:endParaRPr lang="el-GR"/>
        </a:p>
      </dgm:t>
    </dgm:pt>
    <dgm:pt modelId="{F844B47D-F3EE-4948-B316-180D3B67BE17}" type="parTrans" cxnId="{75494740-BF9D-499B-B822-47C144D26D7E}">
      <dgm:prSet>
        <dgm:style>
          <a:lnRef idx="1">
            <a:schemeClr val="accent1"/>
          </a:lnRef>
          <a:fillRef idx="2">
            <a:schemeClr val="accent1"/>
          </a:fillRef>
          <a:effectRef idx="1">
            <a:schemeClr val="accent1"/>
          </a:effectRef>
          <a:fontRef idx="minor">
            <a:schemeClr val="dk1"/>
          </a:fontRef>
        </dgm:style>
      </dgm:prSet>
      <dgm:spPr/>
      <dgm:t>
        <a:bodyPr/>
        <a:lstStyle/>
        <a:p>
          <a:endParaRPr lang="el-GR"/>
        </a:p>
      </dgm:t>
    </dgm:pt>
    <dgm:pt modelId="{ACF203C7-9BC8-4C9F-9B9E-8E96883BE0E8}">
      <dgm:prSet/>
      <dgm:spPr/>
      <dgm:t>
        <a:bodyPr/>
        <a:lstStyle/>
        <a:p>
          <a:endParaRPr lang="el-GR" dirty="0"/>
        </a:p>
      </dgm:t>
    </dgm:pt>
    <dgm:pt modelId="{80F190AE-6126-434B-B62F-FC00FC702C1A}" type="parTrans" cxnId="{60DECA00-6251-48D3-81EF-D9B78E01FA0B}">
      <dgm:prSet/>
      <dgm:spPr/>
      <dgm:t>
        <a:bodyPr/>
        <a:lstStyle/>
        <a:p>
          <a:endParaRPr lang="el-GR"/>
        </a:p>
      </dgm:t>
    </dgm:pt>
    <dgm:pt modelId="{BE824EF9-C895-4827-8863-134C138C28D8}" type="sibTrans" cxnId="{60DECA00-6251-48D3-81EF-D9B78E01FA0B}">
      <dgm:prSet/>
      <dgm:spPr/>
      <dgm:t>
        <a:bodyPr/>
        <a:lstStyle/>
        <a:p>
          <a:endParaRPr lang="el-GR"/>
        </a:p>
      </dgm:t>
    </dgm:pt>
    <dgm:pt modelId="{6800A7E0-7D13-495F-A07E-7DBC581B68D9}">
      <dgm:prSet/>
      <dgm:spPr/>
      <dgm:t>
        <a:bodyPr/>
        <a:lstStyle/>
        <a:p>
          <a:endParaRPr lang="el-GR" dirty="0"/>
        </a:p>
      </dgm:t>
    </dgm:pt>
    <dgm:pt modelId="{C0F24F67-FDCA-4DDF-98D4-DBF609105D16}" type="parTrans" cxnId="{DC41708B-B580-4626-9927-7D618A42B205}">
      <dgm:prSet/>
      <dgm:spPr/>
      <dgm:t>
        <a:bodyPr/>
        <a:lstStyle/>
        <a:p>
          <a:endParaRPr lang="el-GR"/>
        </a:p>
      </dgm:t>
    </dgm:pt>
    <dgm:pt modelId="{2A999163-53FB-4432-9F3A-98F7BBB85940}" type="sibTrans" cxnId="{DC41708B-B580-4626-9927-7D618A42B205}">
      <dgm:prSet/>
      <dgm:spPr/>
      <dgm:t>
        <a:bodyPr/>
        <a:lstStyle/>
        <a:p>
          <a:endParaRPr lang="el-GR"/>
        </a:p>
      </dgm:t>
    </dgm:pt>
    <dgm:pt modelId="{794B6AB0-36A3-4636-B0FE-6ABE1E590265}">
      <dgm:prSet phldrT="[Text]"/>
      <dgm:spPr/>
      <dgm:t>
        <a:bodyPr/>
        <a:lstStyle/>
        <a:p>
          <a:endParaRPr lang="el-GR" dirty="0"/>
        </a:p>
      </dgm:t>
    </dgm:pt>
    <dgm:pt modelId="{484FD598-1877-45E8-A9A4-A9AD97EF3F5C}" type="parTrans" cxnId="{72D00A3F-7167-44B4-B0CD-E09093C170F6}">
      <dgm:prSet/>
      <dgm:spPr/>
      <dgm:t>
        <a:bodyPr/>
        <a:lstStyle/>
        <a:p>
          <a:endParaRPr lang="el-GR"/>
        </a:p>
      </dgm:t>
    </dgm:pt>
    <dgm:pt modelId="{96C3B056-E0EF-42D5-BD58-3E3FEF88320D}" type="sibTrans" cxnId="{72D00A3F-7167-44B4-B0CD-E09093C170F6}">
      <dgm:prSet/>
      <dgm:spPr/>
      <dgm:t>
        <a:bodyPr/>
        <a:lstStyle/>
        <a:p>
          <a:endParaRPr lang="el-GR"/>
        </a:p>
      </dgm:t>
    </dgm:pt>
    <dgm:pt modelId="{A4EC9111-1E6A-464F-A2CA-791F66600C19}">
      <dgm:prSet phldrT="[Text]"/>
      <dgm:spPr/>
      <dgm:t>
        <a:bodyPr/>
        <a:lstStyle/>
        <a:p>
          <a:endParaRPr lang="el-GR" dirty="0"/>
        </a:p>
      </dgm:t>
    </dgm:pt>
    <dgm:pt modelId="{C3B1364F-EF98-420F-986C-9FE5469E8955}" type="parTrans" cxnId="{9FD7112A-1143-4BC8-8BED-1D3195B1C06F}">
      <dgm:prSet/>
      <dgm:spPr/>
      <dgm:t>
        <a:bodyPr/>
        <a:lstStyle/>
        <a:p>
          <a:endParaRPr lang="el-GR"/>
        </a:p>
      </dgm:t>
    </dgm:pt>
    <dgm:pt modelId="{8A89AEB4-C390-4FEB-8E66-305C107465D3}" type="sibTrans" cxnId="{9FD7112A-1143-4BC8-8BED-1D3195B1C06F}">
      <dgm:prSet/>
      <dgm:spPr/>
      <dgm:t>
        <a:bodyPr/>
        <a:lstStyle/>
        <a:p>
          <a:endParaRPr lang="el-GR"/>
        </a:p>
      </dgm:t>
    </dgm:pt>
    <dgm:pt modelId="{91415D73-FD1F-4B82-B055-FBCC501A98F4}" type="pres">
      <dgm:prSet presAssocID="{F82A4769-1B39-4345-AEC0-22D9B41B6E9D}" presName="cycle" presStyleCnt="0">
        <dgm:presLayoutVars>
          <dgm:chMax val="1"/>
          <dgm:dir/>
          <dgm:animLvl val="ctr"/>
          <dgm:resizeHandles val="exact"/>
        </dgm:presLayoutVars>
      </dgm:prSet>
      <dgm:spPr/>
      <dgm:t>
        <a:bodyPr/>
        <a:lstStyle/>
        <a:p>
          <a:endParaRPr lang="el-GR"/>
        </a:p>
      </dgm:t>
    </dgm:pt>
    <dgm:pt modelId="{14236DC9-AA02-48A9-943E-48B1376B9FF0}" type="pres">
      <dgm:prSet presAssocID="{AA703F14-ABC4-45E5-9179-D51D3E9ABF36}" presName="centerShape" presStyleLbl="node0" presStyleIdx="0" presStyleCnt="1" custScaleX="50783" custScaleY="29250" custLinFactNeighborX="860" custLinFactNeighborY="-2995"/>
      <dgm:spPr/>
      <dgm:t>
        <a:bodyPr/>
        <a:lstStyle/>
        <a:p>
          <a:endParaRPr lang="el-GR"/>
        </a:p>
      </dgm:t>
    </dgm:pt>
    <dgm:pt modelId="{77FE80B7-2966-48CD-9A37-968B7E339C1E}" type="pres">
      <dgm:prSet presAssocID="{F844B47D-F3EE-4948-B316-180D3B67BE17}" presName="parTrans" presStyleLbl="bgSibTrans2D1" presStyleIdx="0" presStyleCnt="2" custAng="20521933" custScaleX="22595" custScaleY="53388" custLinFactY="76519" custLinFactNeighborX="7816" custLinFactNeighborY="100000"/>
      <dgm:spPr/>
      <dgm:t>
        <a:bodyPr/>
        <a:lstStyle/>
        <a:p>
          <a:endParaRPr lang="el-GR"/>
        </a:p>
      </dgm:t>
    </dgm:pt>
    <dgm:pt modelId="{B8407A12-30EB-4DF2-AA65-D47A1068E462}" type="pres">
      <dgm:prSet presAssocID="{C8676629-25DA-4780-B303-800069A4F4AF}" presName="node" presStyleLbl="node1" presStyleIdx="0" presStyleCnt="2" custScaleX="127372" custScaleY="100000" custRadScaleRad="107712" custRadScaleInc="20644">
        <dgm:presLayoutVars>
          <dgm:bulletEnabled val="1"/>
        </dgm:presLayoutVars>
      </dgm:prSet>
      <dgm:spPr/>
      <dgm:t>
        <a:bodyPr/>
        <a:lstStyle/>
        <a:p>
          <a:endParaRPr lang="el-GR"/>
        </a:p>
      </dgm:t>
    </dgm:pt>
    <dgm:pt modelId="{DBADCBA2-1D23-48A7-BDD5-BA994CB0D3BA}" type="pres">
      <dgm:prSet presAssocID="{13BD2E86-B507-4526-86F3-951099191141}" presName="parTrans" presStyleLbl="bgSibTrans2D1" presStyleIdx="1" presStyleCnt="2" custAng="4771529" custFlipVert="1" custScaleX="25087" custScaleY="53829" custLinFactY="76759" custLinFactNeighborX="-6154" custLinFactNeighborY="100000"/>
      <dgm:spPr/>
      <dgm:t>
        <a:bodyPr/>
        <a:lstStyle/>
        <a:p>
          <a:endParaRPr lang="el-GR"/>
        </a:p>
      </dgm:t>
    </dgm:pt>
    <dgm:pt modelId="{76958358-AB64-43AC-B060-210FCAB02AF6}" type="pres">
      <dgm:prSet presAssocID="{3E9CC633-99D0-4383-9E0F-2EE290DC121F}" presName="node" presStyleLbl="node1" presStyleIdx="1" presStyleCnt="2" custScaleX="121610" custRadScaleRad="108920" custRadScaleInc="-19697">
        <dgm:presLayoutVars>
          <dgm:bulletEnabled val="1"/>
        </dgm:presLayoutVars>
      </dgm:prSet>
      <dgm:spPr/>
      <dgm:t>
        <a:bodyPr/>
        <a:lstStyle/>
        <a:p>
          <a:endParaRPr lang="el-GR"/>
        </a:p>
      </dgm:t>
    </dgm:pt>
  </dgm:ptLst>
  <dgm:cxnLst>
    <dgm:cxn modelId="{FA2C58B0-686D-4AC8-A10F-34068A7C455B}" type="presOf" srcId="{C8676629-25DA-4780-B303-800069A4F4AF}" destId="{B8407A12-30EB-4DF2-AA65-D47A1068E462}" srcOrd="0" destOrd="0" presId="urn:microsoft.com/office/officeart/2005/8/layout/radial4"/>
    <dgm:cxn modelId="{9250557B-95F6-4B37-9070-32CE6D6F6199}" type="presOf" srcId="{13BD2E86-B507-4526-86F3-951099191141}" destId="{DBADCBA2-1D23-48A7-BDD5-BA994CB0D3BA}" srcOrd="0" destOrd="0" presId="urn:microsoft.com/office/officeart/2005/8/layout/radial4"/>
    <dgm:cxn modelId="{DC41708B-B580-4626-9927-7D618A42B205}" srcId="{F82A4769-1B39-4345-AEC0-22D9B41B6E9D}" destId="{6800A7E0-7D13-495F-A07E-7DBC581B68D9}" srcOrd="2" destOrd="0" parTransId="{C0F24F67-FDCA-4DDF-98D4-DBF609105D16}" sibTransId="{2A999163-53FB-4432-9F3A-98F7BBB85940}"/>
    <dgm:cxn modelId="{72D00A3F-7167-44B4-B0CD-E09093C170F6}" srcId="{F82A4769-1B39-4345-AEC0-22D9B41B6E9D}" destId="{794B6AB0-36A3-4636-B0FE-6ABE1E590265}" srcOrd="3" destOrd="0" parTransId="{484FD598-1877-45E8-A9A4-A9AD97EF3F5C}" sibTransId="{96C3B056-E0EF-42D5-BD58-3E3FEF88320D}"/>
    <dgm:cxn modelId="{3E0ECFD5-EAA6-465C-BC60-0559D689F551}" type="presOf" srcId="{3E9CC633-99D0-4383-9E0F-2EE290DC121F}" destId="{76958358-AB64-43AC-B060-210FCAB02AF6}" srcOrd="0" destOrd="0" presId="urn:microsoft.com/office/officeart/2005/8/layout/radial4"/>
    <dgm:cxn modelId="{F4105B04-1F13-4B1D-9E55-9912D7D23B5C}" type="presOf" srcId="{F82A4769-1B39-4345-AEC0-22D9B41B6E9D}" destId="{91415D73-FD1F-4B82-B055-FBCC501A98F4}" srcOrd="0" destOrd="0" presId="urn:microsoft.com/office/officeart/2005/8/layout/radial4"/>
    <dgm:cxn modelId="{9FD7112A-1143-4BC8-8BED-1D3195B1C06F}" srcId="{F82A4769-1B39-4345-AEC0-22D9B41B6E9D}" destId="{A4EC9111-1E6A-464F-A2CA-791F66600C19}" srcOrd="4" destOrd="0" parTransId="{C3B1364F-EF98-420F-986C-9FE5469E8955}" sibTransId="{8A89AEB4-C390-4FEB-8E66-305C107465D3}"/>
    <dgm:cxn modelId="{BFA22274-3168-4A0B-92E0-F270581DD72C}" type="presOf" srcId="{AA703F14-ABC4-45E5-9179-D51D3E9ABF36}" destId="{14236DC9-AA02-48A9-943E-48B1376B9FF0}" srcOrd="0" destOrd="0" presId="urn:microsoft.com/office/officeart/2005/8/layout/radial4"/>
    <dgm:cxn modelId="{75494740-BF9D-499B-B822-47C144D26D7E}" srcId="{AA703F14-ABC4-45E5-9179-D51D3E9ABF36}" destId="{C8676629-25DA-4780-B303-800069A4F4AF}" srcOrd="0" destOrd="0" parTransId="{F844B47D-F3EE-4948-B316-180D3B67BE17}" sibTransId="{77E3C857-75F0-4126-AAB3-0875962BF678}"/>
    <dgm:cxn modelId="{60DECA00-6251-48D3-81EF-D9B78E01FA0B}" srcId="{F82A4769-1B39-4345-AEC0-22D9B41B6E9D}" destId="{ACF203C7-9BC8-4C9F-9B9E-8E96883BE0E8}" srcOrd="1" destOrd="0" parTransId="{80F190AE-6126-434B-B62F-FC00FC702C1A}" sibTransId="{BE824EF9-C895-4827-8863-134C138C28D8}"/>
    <dgm:cxn modelId="{953EF6CC-FDAA-4225-BD2F-F4246B74257A}" type="presOf" srcId="{F844B47D-F3EE-4948-B316-180D3B67BE17}" destId="{77FE80B7-2966-48CD-9A37-968B7E339C1E}" srcOrd="0" destOrd="0" presId="urn:microsoft.com/office/officeart/2005/8/layout/radial4"/>
    <dgm:cxn modelId="{07979170-1971-4C5F-BD89-5CBA902CB417}" srcId="{AA703F14-ABC4-45E5-9179-D51D3E9ABF36}" destId="{3E9CC633-99D0-4383-9E0F-2EE290DC121F}" srcOrd="1" destOrd="0" parTransId="{13BD2E86-B507-4526-86F3-951099191141}" sibTransId="{F74171A7-964B-4FFA-847D-62D07778AD47}"/>
    <dgm:cxn modelId="{68E6FE8A-4CAF-4991-BD5E-F76FD6A456AF}" srcId="{F82A4769-1B39-4345-AEC0-22D9B41B6E9D}" destId="{AA703F14-ABC4-45E5-9179-D51D3E9ABF36}" srcOrd="0" destOrd="0" parTransId="{B5824A77-3305-4FD9-BFCD-B25D6831DEAA}" sibTransId="{07C749BA-DB48-4101-84FF-18FB9197F6A8}"/>
    <dgm:cxn modelId="{19CDD961-E618-48EB-89DE-6F9025B0C4F9}" type="presParOf" srcId="{91415D73-FD1F-4B82-B055-FBCC501A98F4}" destId="{14236DC9-AA02-48A9-943E-48B1376B9FF0}" srcOrd="0" destOrd="0" presId="urn:microsoft.com/office/officeart/2005/8/layout/radial4"/>
    <dgm:cxn modelId="{4A5F2DCB-F9A3-49CA-908A-E1E339DB264D}" type="presParOf" srcId="{91415D73-FD1F-4B82-B055-FBCC501A98F4}" destId="{77FE80B7-2966-48CD-9A37-968B7E339C1E}" srcOrd="1" destOrd="0" presId="urn:microsoft.com/office/officeart/2005/8/layout/radial4"/>
    <dgm:cxn modelId="{BE8967A7-4C01-4128-A635-D5DA4FF6D587}" type="presParOf" srcId="{91415D73-FD1F-4B82-B055-FBCC501A98F4}" destId="{B8407A12-30EB-4DF2-AA65-D47A1068E462}" srcOrd="2" destOrd="0" presId="urn:microsoft.com/office/officeart/2005/8/layout/radial4"/>
    <dgm:cxn modelId="{59C0A4EA-9D08-4F5C-BBCD-39EF94459BE6}" type="presParOf" srcId="{91415D73-FD1F-4B82-B055-FBCC501A98F4}" destId="{DBADCBA2-1D23-48A7-BDD5-BA994CB0D3BA}" srcOrd="3" destOrd="0" presId="urn:microsoft.com/office/officeart/2005/8/layout/radial4"/>
    <dgm:cxn modelId="{171ED7E6-4E05-4591-B07B-89E74CEBC66A}" type="presParOf" srcId="{91415D73-FD1F-4B82-B055-FBCC501A98F4}" destId="{76958358-AB64-43AC-B060-210FCAB02AF6}" srcOrd="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36DC9-AA02-48A9-943E-48B1376B9FF0}">
      <dsp:nvSpPr>
        <dsp:cNvPr id="0" name=""/>
        <dsp:cNvSpPr/>
      </dsp:nvSpPr>
      <dsp:spPr>
        <a:xfrm>
          <a:off x="3386703" y="3581398"/>
          <a:ext cx="1258003" cy="724585"/>
        </a:xfrm>
        <a:prstGeom prst="ellipse">
          <a:avLst/>
        </a:prstGeom>
        <a:solidFill>
          <a:schemeClr val="lt1"/>
        </a:solidFill>
        <a:ln w="25400" cap="flat" cmpd="sng" algn="ctr">
          <a:solidFill>
            <a:schemeClr val="accent1"/>
          </a:solidFill>
          <a:prstDash val="solid"/>
        </a:ln>
        <a:effectLst/>
        <a:scene3d>
          <a:camera prst="orthographicFront"/>
          <a:lightRig rig="flat"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l-GR" sz="1500" b="1" kern="1200" dirty="0" smtClean="0"/>
            <a:t>Scenarios</a:t>
          </a:r>
          <a:endParaRPr lang="el-GR" sz="1500" b="1" kern="1200" dirty="0"/>
        </a:p>
      </dsp:txBody>
      <dsp:txXfrm>
        <a:off x="3570933" y="3687511"/>
        <a:ext cx="889543" cy="512359"/>
      </dsp:txXfrm>
    </dsp:sp>
    <dsp:sp modelId="{77FE80B7-2966-48CD-9A37-968B7E339C1E}">
      <dsp:nvSpPr>
        <dsp:cNvPr id="0" name=""/>
        <dsp:cNvSpPr/>
      </dsp:nvSpPr>
      <dsp:spPr>
        <a:xfrm rot="12773391">
          <a:off x="2630884" y="3423512"/>
          <a:ext cx="652343" cy="376922"/>
        </a:xfrm>
        <a:prstGeom prst="leftArrow">
          <a:avLst>
            <a:gd name="adj1" fmla="val 60000"/>
            <a:gd name="adj2" fmla="val 50000"/>
          </a:avLst>
        </a:prstGeom>
        <a:gradFill rotWithShape="1">
          <a:gsLst>
            <a:gs pos="0">
              <a:schemeClr val="accent1">
                <a:tint val="70000"/>
                <a:satMod val="130000"/>
              </a:schemeClr>
            </a:gs>
            <a:gs pos="43000">
              <a:schemeClr val="accent1">
                <a:tint val="44000"/>
                <a:satMod val="165000"/>
              </a:schemeClr>
            </a:gs>
            <a:gs pos="93000">
              <a:schemeClr val="accent1">
                <a:tint val="15000"/>
                <a:satMod val="165000"/>
              </a:schemeClr>
            </a:gs>
            <a:gs pos="100000">
              <a:schemeClr val="accent1">
                <a:tint val="5000"/>
                <a:satMod val="250000"/>
              </a:schemeClr>
            </a:gs>
          </a:gsLst>
          <a:path path="circle">
            <a:fillToRect l="50000" t="130000" r="50000" b="-30000"/>
          </a:path>
        </a:gradFill>
        <a:ln w="9525" cap="flat" cmpd="sng" algn="ctr">
          <a:solidFill>
            <a:schemeClr val="accent1">
              <a:shade val="50000"/>
              <a:satMod val="103000"/>
            </a:schemeClr>
          </a:solidFill>
          <a:prstDash val="solid"/>
        </a:ln>
        <a:effectLst>
          <a:outerShdw blurRad="57150" dist="38100" dir="5400000" algn="ctr" rotWithShape="0">
            <a:schemeClr val="accent1">
              <a:shade val="9000"/>
              <a:satMod val="105000"/>
              <a:alpha val="48000"/>
            </a:schemeClr>
          </a:outerShdw>
        </a:effectLst>
      </dsp:spPr>
      <dsp:style>
        <a:lnRef idx="1">
          <a:schemeClr val="accent1"/>
        </a:lnRef>
        <a:fillRef idx="2">
          <a:schemeClr val="accent1"/>
        </a:fillRef>
        <a:effectRef idx="1">
          <a:schemeClr val="accent1"/>
        </a:effectRef>
        <a:fontRef idx="minor">
          <a:schemeClr val="dk1"/>
        </a:fontRef>
      </dsp:style>
    </dsp:sp>
    <dsp:sp modelId="{B8407A12-30EB-4DF2-AA65-D47A1068E462}">
      <dsp:nvSpPr>
        <dsp:cNvPr id="0" name=""/>
        <dsp:cNvSpPr/>
      </dsp:nvSpPr>
      <dsp:spPr>
        <a:xfrm>
          <a:off x="321398" y="304802"/>
          <a:ext cx="2997513" cy="1882682"/>
        </a:xfrm>
        <a:prstGeom prst="roundRect">
          <a:avLst>
            <a:gd name="adj" fmla="val 10000"/>
          </a:avLst>
        </a:prstGeom>
        <a:solidFill>
          <a:schemeClr val="lt1"/>
        </a:solidFill>
        <a:ln w="25400" cap="flat" cmpd="sng" algn="ctr">
          <a:solidFill>
            <a:schemeClr val="accent1"/>
          </a:solidFill>
          <a:prstDash val="solid"/>
        </a:ln>
        <a:effectLst/>
        <a:scene3d>
          <a:camera prst="orthographicFront"/>
          <a:lightRig rig="flat"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l-GR" sz="1500" b="1" kern="1200" dirty="0" smtClean="0"/>
            <a:t>Uncertainties</a:t>
          </a:r>
        </a:p>
        <a:p>
          <a:pPr lvl="0" algn="ctr" defTabSz="666750">
            <a:lnSpc>
              <a:spcPct val="90000"/>
            </a:lnSpc>
            <a:spcBef>
              <a:spcPct val="0"/>
            </a:spcBef>
            <a:spcAft>
              <a:spcPct val="35000"/>
            </a:spcAft>
          </a:pPr>
          <a:r>
            <a:rPr lang="el-GR" sz="1500" b="0" kern="1200" dirty="0" smtClean="0"/>
            <a:t>Economic growth</a:t>
          </a:r>
        </a:p>
        <a:p>
          <a:pPr lvl="0" algn="ctr" defTabSz="666750">
            <a:lnSpc>
              <a:spcPct val="90000"/>
            </a:lnSpc>
            <a:spcBef>
              <a:spcPct val="0"/>
            </a:spcBef>
            <a:spcAft>
              <a:spcPct val="35000"/>
            </a:spcAft>
          </a:pPr>
          <a:r>
            <a:rPr lang="el-GR" sz="1500" b="0" kern="1200" dirty="0" smtClean="0"/>
            <a:t>Technological development</a:t>
          </a:r>
        </a:p>
        <a:p>
          <a:pPr lvl="0" algn="ctr" defTabSz="666750">
            <a:lnSpc>
              <a:spcPct val="90000"/>
            </a:lnSpc>
            <a:spcBef>
              <a:spcPct val="0"/>
            </a:spcBef>
            <a:spcAft>
              <a:spcPct val="35000"/>
            </a:spcAft>
          </a:pPr>
          <a:r>
            <a:rPr lang="el-GR" sz="1500" b="0" kern="1200" dirty="0" smtClean="0"/>
            <a:t>Fuel cost</a:t>
          </a:r>
        </a:p>
        <a:p>
          <a:pPr lvl="0" algn="ctr" defTabSz="666750">
            <a:lnSpc>
              <a:spcPct val="90000"/>
            </a:lnSpc>
            <a:spcBef>
              <a:spcPct val="0"/>
            </a:spcBef>
            <a:spcAft>
              <a:spcPct val="35000"/>
            </a:spcAft>
          </a:pPr>
          <a:r>
            <a:rPr lang="el-GR" sz="1500" b="0" kern="1200" dirty="0" smtClean="0"/>
            <a:t>Public acceptance</a:t>
          </a:r>
        </a:p>
        <a:p>
          <a:pPr lvl="0" algn="ctr" defTabSz="666750">
            <a:lnSpc>
              <a:spcPct val="90000"/>
            </a:lnSpc>
            <a:spcBef>
              <a:spcPct val="0"/>
            </a:spcBef>
            <a:spcAft>
              <a:spcPct val="35000"/>
            </a:spcAft>
          </a:pPr>
          <a:r>
            <a:rPr lang="el-GR" sz="1500" b="0" kern="1200" dirty="0" smtClean="0"/>
            <a:t>International climate policies etc.</a:t>
          </a:r>
          <a:endParaRPr lang="el-GR" sz="1500" b="1" kern="1200" dirty="0"/>
        </a:p>
      </dsp:txBody>
      <dsp:txXfrm>
        <a:off x="376540" y="359944"/>
        <a:ext cx="2887229" cy="1772398"/>
      </dsp:txXfrm>
    </dsp:sp>
    <dsp:sp modelId="{DBADCBA2-1D23-48A7-BDD5-BA994CB0D3BA}">
      <dsp:nvSpPr>
        <dsp:cNvPr id="0" name=""/>
        <dsp:cNvSpPr/>
      </dsp:nvSpPr>
      <dsp:spPr>
        <a:xfrm rot="19916810" flipV="1">
          <a:off x="4737707" y="3423038"/>
          <a:ext cx="717679" cy="380036"/>
        </a:xfrm>
        <a:prstGeom prst="leftArrow">
          <a:avLst>
            <a:gd name="adj1" fmla="val 60000"/>
            <a:gd name="adj2" fmla="val 50000"/>
          </a:avLst>
        </a:prstGeom>
        <a:gradFill rotWithShape="1">
          <a:gsLst>
            <a:gs pos="0">
              <a:schemeClr val="accent1">
                <a:tint val="70000"/>
                <a:satMod val="130000"/>
              </a:schemeClr>
            </a:gs>
            <a:gs pos="43000">
              <a:schemeClr val="accent1">
                <a:tint val="44000"/>
                <a:satMod val="165000"/>
              </a:schemeClr>
            </a:gs>
            <a:gs pos="93000">
              <a:schemeClr val="accent1">
                <a:tint val="15000"/>
                <a:satMod val="165000"/>
              </a:schemeClr>
            </a:gs>
            <a:gs pos="100000">
              <a:schemeClr val="accent1">
                <a:tint val="5000"/>
                <a:satMod val="250000"/>
              </a:schemeClr>
            </a:gs>
          </a:gsLst>
          <a:path path="circle">
            <a:fillToRect l="50000" t="130000" r="50000" b="-30000"/>
          </a:path>
        </a:gradFill>
        <a:ln w="9525" cap="flat" cmpd="sng" algn="ctr">
          <a:solidFill>
            <a:schemeClr val="accent1">
              <a:shade val="50000"/>
              <a:satMod val="103000"/>
            </a:schemeClr>
          </a:solidFill>
          <a:prstDash val="solid"/>
        </a:ln>
        <a:effectLst>
          <a:outerShdw blurRad="57150" dist="38100" dir="5400000" algn="ctr" rotWithShape="0">
            <a:schemeClr val="accent1">
              <a:shade val="9000"/>
              <a:satMod val="105000"/>
              <a:alpha val="48000"/>
            </a:schemeClr>
          </a:outerShdw>
        </a:effectLst>
      </dsp:spPr>
      <dsp:style>
        <a:lnRef idx="1">
          <a:schemeClr val="accent1"/>
        </a:lnRef>
        <a:fillRef idx="2">
          <a:schemeClr val="accent1"/>
        </a:fillRef>
        <a:effectRef idx="1">
          <a:schemeClr val="accent1"/>
        </a:effectRef>
        <a:fontRef idx="minor">
          <a:schemeClr val="dk1"/>
        </a:fontRef>
      </dsp:style>
    </dsp:sp>
    <dsp:sp modelId="{76958358-AB64-43AC-B060-210FCAB02AF6}">
      <dsp:nvSpPr>
        <dsp:cNvPr id="0" name=""/>
        <dsp:cNvSpPr/>
      </dsp:nvSpPr>
      <dsp:spPr>
        <a:xfrm>
          <a:off x="4732615" y="304787"/>
          <a:ext cx="2861913" cy="1882682"/>
        </a:xfrm>
        <a:prstGeom prst="roundRect">
          <a:avLst>
            <a:gd name="adj" fmla="val 10000"/>
          </a:avLst>
        </a:prstGeom>
        <a:solidFill>
          <a:schemeClr val="lt1"/>
        </a:solidFill>
        <a:ln w="25400" cap="flat" cmpd="sng" algn="ctr">
          <a:solidFill>
            <a:schemeClr val="accent1"/>
          </a:solidFill>
          <a:prstDash val="solid"/>
        </a:ln>
        <a:effectLst/>
        <a:scene3d>
          <a:camera prst="orthographicFront"/>
          <a:lightRig rig="flat"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l-GR" sz="1500" b="1" kern="1200" dirty="0" smtClean="0"/>
            <a:t>Technology  options</a:t>
          </a:r>
        </a:p>
        <a:p>
          <a:pPr lvl="0" algn="ctr" defTabSz="666750">
            <a:lnSpc>
              <a:spcPct val="90000"/>
            </a:lnSpc>
            <a:spcBef>
              <a:spcPct val="0"/>
            </a:spcBef>
            <a:spcAft>
              <a:spcPct val="35000"/>
            </a:spcAft>
          </a:pPr>
          <a:r>
            <a:rPr lang="el-GR" sz="1500" b="0" kern="1200" dirty="0" smtClean="0"/>
            <a:t>Wind parks</a:t>
          </a:r>
        </a:p>
        <a:p>
          <a:pPr lvl="0" algn="ctr" defTabSz="666750">
            <a:lnSpc>
              <a:spcPct val="90000"/>
            </a:lnSpc>
            <a:spcBef>
              <a:spcPct val="0"/>
            </a:spcBef>
            <a:spcAft>
              <a:spcPct val="35000"/>
            </a:spcAft>
          </a:pPr>
          <a:r>
            <a:rPr lang="el-GR" sz="1500" b="0" kern="1200" dirty="0" smtClean="0"/>
            <a:t>Photovoltaics</a:t>
          </a:r>
        </a:p>
        <a:p>
          <a:pPr lvl="0" algn="ctr" defTabSz="666750">
            <a:lnSpc>
              <a:spcPct val="90000"/>
            </a:lnSpc>
            <a:spcBef>
              <a:spcPct val="0"/>
            </a:spcBef>
            <a:spcAft>
              <a:spcPct val="35000"/>
            </a:spcAft>
          </a:pPr>
          <a:r>
            <a:rPr lang="el-GR" sz="1500" b="0" kern="1200" dirty="0" smtClean="0"/>
            <a:t>Thermal Solar </a:t>
          </a:r>
        </a:p>
        <a:p>
          <a:pPr lvl="0" algn="ctr" defTabSz="666750">
            <a:lnSpc>
              <a:spcPct val="90000"/>
            </a:lnSpc>
            <a:spcBef>
              <a:spcPct val="0"/>
            </a:spcBef>
            <a:spcAft>
              <a:spcPct val="35000"/>
            </a:spcAft>
          </a:pPr>
          <a:r>
            <a:rPr lang="en-US" sz="1500" b="0" kern="1200" dirty="0" smtClean="0"/>
            <a:t>Concentrated Solar</a:t>
          </a:r>
          <a:endParaRPr lang="el-GR" sz="1500" b="0" kern="1200" dirty="0" smtClean="0"/>
        </a:p>
        <a:p>
          <a:pPr lvl="0" algn="ctr" defTabSz="666750">
            <a:lnSpc>
              <a:spcPct val="90000"/>
            </a:lnSpc>
            <a:spcBef>
              <a:spcPct val="0"/>
            </a:spcBef>
            <a:spcAft>
              <a:spcPct val="35000"/>
            </a:spcAft>
          </a:pPr>
          <a:r>
            <a:rPr lang="en-US" sz="1500" b="0" kern="1200" dirty="0" smtClean="0"/>
            <a:t>Geothermal </a:t>
          </a:r>
          <a:endParaRPr lang="el-GR" sz="1500" b="1" kern="1200" dirty="0"/>
        </a:p>
      </dsp:txBody>
      <dsp:txXfrm>
        <a:off x="4787757" y="359929"/>
        <a:ext cx="2751629" cy="1772398"/>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9"/>
          <p:cNvSpPr>
            <a:spLocks noGrp="1"/>
          </p:cNvSpPr>
          <p:nvPr>
            <p:ph type="dt" sz="half" idx="10"/>
          </p:nvPr>
        </p:nvSpPr>
        <p:spPr/>
        <p:txBody>
          <a:bodyPr/>
          <a:lstStyle>
            <a:lvl1pPr>
              <a:defRPr/>
            </a:lvl1pPr>
          </a:lstStyle>
          <a:p>
            <a:pPr>
              <a:defRPr/>
            </a:pPr>
            <a:fld id="{4D8667E6-595D-4FAC-81C2-3E03A1D3684D}" type="datetimeFigureOut">
              <a:rPr lang="el-GR"/>
              <a:pPr>
                <a:defRPr/>
              </a:pPr>
              <a:t>27/9/2016</a:t>
            </a:fld>
            <a:endParaRPr lang="el-GR"/>
          </a:p>
        </p:txBody>
      </p:sp>
      <p:sp>
        <p:nvSpPr>
          <p:cNvPr id="5" name="Footer Placeholder 21"/>
          <p:cNvSpPr>
            <a:spLocks noGrp="1"/>
          </p:cNvSpPr>
          <p:nvPr>
            <p:ph type="ftr" sz="quarter" idx="11"/>
          </p:nvPr>
        </p:nvSpPr>
        <p:spPr/>
        <p:txBody>
          <a:bodyPr/>
          <a:lstStyle>
            <a:lvl1pPr>
              <a:defRPr/>
            </a:lvl1pPr>
          </a:lstStyle>
          <a:p>
            <a:pPr>
              <a:defRPr/>
            </a:pPr>
            <a:endParaRPr lang="el-GR"/>
          </a:p>
        </p:txBody>
      </p:sp>
      <p:sp>
        <p:nvSpPr>
          <p:cNvPr id="6" name="Slide Number Placeholder 17"/>
          <p:cNvSpPr>
            <a:spLocks noGrp="1"/>
          </p:cNvSpPr>
          <p:nvPr>
            <p:ph type="sldNum" sz="quarter" idx="12"/>
          </p:nvPr>
        </p:nvSpPr>
        <p:spPr/>
        <p:txBody>
          <a:bodyPr/>
          <a:lstStyle>
            <a:lvl1pPr>
              <a:defRPr/>
            </a:lvl1pPr>
          </a:lstStyle>
          <a:p>
            <a:pPr>
              <a:defRPr/>
            </a:pPr>
            <a:fld id="{A9696C49-1472-4C56-97EC-BB55D4106EA1}"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3F6D24C-4C00-496D-82BA-CFBB9944C848}" type="datetimeFigureOut">
              <a:rPr lang="el-GR"/>
              <a:pPr>
                <a:defRPr/>
              </a:pPr>
              <a:t>27/9/2016</a:t>
            </a:fld>
            <a:endParaRPr lang="el-GR"/>
          </a:p>
        </p:txBody>
      </p:sp>
      <p:sp>
        <p:nvSpPr>
          <p:cNvPr id="5" name="Footer Placeholder 21"/>
          <p:cNvSpPr>
            <a:spLocks noGrp="1"/>
          </p:cNvSpPr>
          <p:nvPr>
            <p:ph type="ftr" sz="quarter" idx="11"/>
          </p:nvPr>
        </p:nvSpPr>
        <p:spPr/>
        <p:txBody>
          <a:bodyPr/>
          <a:lstStyle>
            <a:lvl1pPr>
              <a:defRPr/>
            </a:lvl1pPr>
          </a:lstStyle>
          <a:p>
            <a:pPr>
              <a:defRPr/>
            </a:pPr>
            <a:endParaRPr lang="el-GR"/>
          </a:p>
        </p:txBody>
      </p:sp>
      <p:sp>
        <p:nvSpPr>
          <p:cNvPr id="6" name="Slide Number Placeholder 17"/>
          <p:cNvSpPr>
            <a:spLocks noGrp="1"/>
          </p:cNvSpPr>
          <p:nvPr>
            <p:ph type="sldNum" sz="quarter" idx="12"/>
          </p:nvPr>
        </p:nvSpPr>
        <p:spPr/>
        <p:txBody>
          <a:bodyPr/>
          <a:lstStyle>
            <a:lvl1pPr>
              <a:defRPr/>
            </a:lvl1pPr>
          </a:lstStyle>
          <a:p>
            <a:pPr>
              <a:defRPr/>
            </a:pPr>
            <a:fld id="{A70E9177-764C-4E13-B43D-452D4A4F5BDA}"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9"/>
          <p:cNvSpPr>
            <a:spLocks noGrp="1"/>
          </p:cNvSpPr>
          <p:nvPr>
            <p:ph type="dt" sz="half" idx="10"/>
          </p:nvPr>
        </p:nvSpPr>
        <p:spPr/>
        <p:txBody>
          <a:bodyPr/>
          <a:lstStyle>
            <a:lvl1pPr>
              <a:defRPr/>
            </a:lvl1pPr>
          </a:lstStyle>
          <a:p>
            <a:pPr>
              <a:defRPr/>
            </a:pPr>
            <a:fld id="{C9ABA090-5FA2-4913-8CCE-BE5DFD9416FE}" type="datetimeFigureOut">
              <a:rPr lang="el-GR"/>
              <a:pPr>
                <a:defRPr/>
              </a:pPr>
              <a:t>27/9/2016</a:t>
            </a:fld>
            <a:endParaRPr lang="el-GR"/>
          </a:p>
        </p:txBody>
      </p:sp>
      <p:sp>
        <p:nvSpPr>
          <p:cNvPr id="5" name="Footer Placeholder 21"/>
          <p:cNvSpPr>
            <a:spLocks noGrp="1"/>
          </p:cNvSpPr>
          <p:nvPr>
            <p:ph type="ftr" sz="quarter" idx="11"/>
          </p:nvPr>
        </p:nvSpPr>
        <p:spPr/>
        <p:txBody>
          <a:bodyPr/>
          <a:lstStyle>
            <a:lvl1pPr>
              <a:defRPr/>
            </a:lvl1pPr>
          </a:lstStyle>
          <a:p>
            <a:pPr>
              <a:defRPr/>
            </a:pPr>
            <a:endParaRPr lang="el-GR"/>
          </a:p>
        </p:txBody>
      </p:sp>
      <p:sp>
        <p:nvSpPr>
          <p:cNvPr id="6" name="Slide Number Placeholder 17"/>
          <p:cNvSpPr>
            <a:spLocks noGrp="1"/>
          </p:cNvSpPr>
          <p:nvPr>
            <p:ph type="sldNum" sz="quarter" idx="12"/>
          </p:nvPr>
        </p:nvSpPr>
        <p:spPr/>
        <p:txBody>
          <a:bodyPr/>
          <a:lstStyle>
            <a:lvl1pPr>
              <a:defRPr/>
            </a:lvl1pPr>
          </a:lstStyle>
          <a:p>
            <a:pPr>
              <a:defRPr/>
            </a:pPr>
            <a:fld id="{1C975386-3990-4BB2-9BFD-DC42F0A734DA}"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79835DBD-A8B1-45AD-BD5C-11CDE1AF13D9}" type="datetimeFigureOut">
              <a:rPr lang="el-GR"/>
              <a:pPr>
                <a:defRPr/>
              </a:pPr>
              <a:t>27/9/2016</a:t>
            </a:fld>
            <a:endParaRPr lang="el-GR"/>
          </a:p>
        </p:txBody>
      </p:sp>
      <p:sp>
        <p:nvSpPr>
          <p:cNvPr id="6" name="Footer Placeholder 21"/>
          <p:cNvSpPr>
            <a:spLocks noGrp="1"/>
          </p:cNvSpPr>
          <p:nvPr>
            <p:ph type="ftr" sz="quarter" idx="11"/>
          </p:nvPr>
        </p:nvSpPr>
        <p:spPr/>
        <p:txBody>
          <a:bodyPr/>
          <a:lstStyle>
            <a:lvl1pPr>
              <a:defRPr/>
            </a:lvl1pPr>
          </a:lstStyle>
          <a:p>
            <a:pPr>
              <a:defRPr/>
            </a:pPr>
            <a:endParaRPr lang="el-GR"/>
          </a:p>
        </p:txBody>
      </p:sp>
      <p:sp>
        <p:nvSpPr>
          <p:cNvPr id="7" name="Slide Number Placeholder 17"/>
          <p:cNvSpPr>
            <a:spLocks noGrp="1"/>
          </p:cNvSpPr>
          <p:nvPr>
            <p:ph type="sldNum" sz="quarter" idx="12"/>
          </p:nvPr>
        </p:nvSpPr>
        <p:spPr/>
        <p:txBody>
          <a:bodyPr/>
          <a:lstStyle>
            <a:lvl1pPr>
              <a:defRPr/>
            </a:lvl1pPr>
          </a:lstStyle>
          <a:p>
            <a:pPr>
              <a:defRPr/>
            </a:pPr>
            <a:fld id="{08CEE56A-FFB2-46A6-9E95-371667308BD8}"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D8D522CB-5C6C-403A-9AA3-9066C0424BDC}" type="datetimeFigureOut">
              <a:rPr lang="el-GR"/>
              <a:pPr>
                <a:defRPr/>
              </a:pPr>
              <a:t>27/9/2016</a:t>
            </a:fld>
            <a:endParaRPr lang="el-GR"/>
          </a:p>
        </p:txBody>
      </p:sp>
      <p:sp>
        <p:nvSpPr>
          <p:cNvPr id="8" name="Footer Placeholder 21"/>
          <p:cNvSpPr>
            <a:spLocks noGrp="1"/>
          </p:cNvSpPr>
          <p:nvPr>
            <p:ph type="ftr" sz="quarter" idx="11"/>
          </p:nvPr>
        </p:nvSpPr>
        <p:spPr/>
        <p:txBody>
          <a:bodyPr/>
          <a:lstStyle>
            <a:lvl1pPr>
              <a:defRPr/>
            </a:lvl1pPr>
          </a:lstStyle>
          <a:p>
            <a:pPr>
              <a:defRPr/>
            </a:pPr>
            <a:endParaRPr lang="el-GR"/>
          </a:p>
        </p:txBody>
      </p:sp>
      <p:sp>
        <p:nvSpPr>
          <p:cNvPr id="9" name="Slide Number Placeholder 17"/>
          <p:cNvSpPr>
            <a:spLocks noGrp="1"/>
          </p:cNvSpPr>
          <p:nvPr>
            <p:ph type="sldNum" sz="quarter" idx="12"/>
          </p:nvPr>
        </p:nvSpPr>
        <p:spPr/>
        <p:txBody>
          <a:bodyPr/>
          <a:lstStyle>
            <a:lvl1pPr>
              <a:defRPr/>
            </a:lvl1pPr>
          </a:lstStyle>
          <a:p>
            <a:pPr>
              <a:defRPr/>
            </a:pPr>
            <a:fld id="{D4A69AB3-DF10-4556-A73C-90E3AED760C9}"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E948848E-48DC-45FA-AE0D-BC92EDC60A27}" type="datetimeFigureOut">
              <a:rPr lang="el-GR"/>
              <a:pPr>
                <a:defRPr/>
              </a:pPr>
              <a:t>27/9/2016</a:t>
            </a:fld>
            <a:endParaRPr lang="el-GR"/>
          </a:p>
        </p:txBody>
      </p:sp>
      <p:sp>
        <p:nvSpPr>
          <p:cNvPr id="4" name="Footer Placeholder 21"/>
          <p:cNvSpPr>
            <a:spLocks noGrp="1"/>
          </p:cNvSpPr>
          <p:nvPr>
            <p:ph type="ftr" sz="quarter" idx="11"/>
          </p:nvPr>
        </p:nvSpPr>
        <p:spPr/>
        <p:txBody>
          <a:bodyPr/>
          <a:lstStyle>
            <a:lvl1pPr>
              <a:defRPr/>
            </a:lvl1pPr>
          </a:lstStyle>
          <a:p>
            <a:pPr>
              <a:defRPr/>
            </a:pPr>
            <a:endParaRPr lang="el-GR"/>
          </a:p>
        </p:txBody>
      </p:sp>
      <p:sp>
        <p:nvSpPr>
          <p:cNvPr id="5" name="Slide Number Placeholder 17"/>
          <p:cNvSpPr>
            <a:spLocks noGrp="1"/>
          </p:cNvSpPr>
          <p:nvPr>
            <p:ph type="sldNum" sz="quarter" idx="12"/>
          </p:nvPr>
        </p:nvSpPr>
        <p:spPr/>
        <p:txBody>
          <a:bodyPr/>
          <a:lstStyle>
            <a:lvl1pPr>
              <a:defRPr/>
            </a:lvl1pPr>
          </a:lstStyle>
          <a:p>
            <a:pPr>
              <a:defRPr/>
            </a:pPr>
            <a:fld id="{F2069355-3A47-4F55-8BF7-C5E486F304C3}"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581A763A-F537-4C44-87D9-C62FA5BF588B}" type="datetimeFigureOut">
              <a:rPr lang="el-GR"/>
              <a:pPr>
                <a:defRPr/>
              </a:pPr>
              <a:t>27/9/2016</a:t>
            </a:fld>
            <a:endParaRPr lang="el-GR"/>
          </a:p>
        </p:txBody>
      </p:sp>
      <p:sp>
        <p:nvSpPr>
          <p:cNvPr id="3" name="Footer Placeholder 21"/>
          <p:cNvSpPr>
            <a:spLocks noGrp="1"/>
          </p:cNvSpPr>
          <p:nvPr>
            <p:ph type="ftr" sz="quarter" idx="11"/>
          </p:nvPr>
        </p:nvSpPr>
        <p:spPr/>
        <p:txBody>
          <a:bodyPr/>
          <a:lstStyle>
            <a:lvl1pPr>
              <a:defRPr/>
            </a:lvl1pPr>
          </a:lstStyle>
          <a:p>
            <a:pPr>
              <a:defRPr/>
            </a:pPr>
            <a:endParaRPr lang="el-GR"/>
          </a:p>
        </p:txBody>
      </p:sp>
      <p:sp>
        <p:nvSpPr>
          <p:cNvPr id="4" name="Slide Number Placeholder 17"/>
          <p:cNvSpPr>
            <a:spLocks noGrp="1"/>
          </p:cNvSpPr>
          <p:nvPr>
            <p:ph type="sldNum" sz="quarter" idx="12"/>
          </p:nvPr>
        </p:nvSpPr>
        <p:spPr/>
        <p:txBody>
          <a:bodyPr/>
          <a:lstStyle>
            <a:lvl1pPr>
              <a:defRPr/>
            </a:lvl1pPr>
          </a:lstStyle>
          <a:p>
            <a:pPr>
              <a:defRPr/>
            </a:pPr>
            <a:fld id="{C284F234-3B57-4FFB-9260-A9EAD6D0FC92}"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5995E605-EF3B-4C35-8803-A911289ABBC0}" type="datetimeFigureOut">
              <a:rPr lang="el-GR"/>
              <a:pPr>
                <a:defRPr/>
              </a:pPr>
              <a:t>27/9/2016</a:t>
            </a:fld>
            <a:endParaRPr lang="el-GR"/>
          </a:p>
        </p:txBody>
      </p:sp>
      <p:sp>
        <p:nvSpPr>
          <p:cNvPr id="6" name="Footer Placeholder 21"/>
          <p:cNvSpPr>
            <a:spLocks noGrp="1"/>
          </p:cNvSpPr>
          <p:nvPr>
            <p:ph type="ftr" sz="quarter" idx="11"/>
          </p:nvPr>
        </p:nvSpPr>
        <p:spPr/>
        <p:txBody>
          <a:bodyPr/>
          <a:lstStyle>
            <a:lvl1pPr>
              <a:defRPr/>
            </a:lvl1pPr>
          </a:lstStyle>
          <a:p>
            <a:pPr>
              <a:defRPr/>
            </a:pPr>
            <a:endParaRPr lang="el-GR"/>
          </a:p>
        </p:txBody>
      </p:sp>
      <p:sp>
        <p:nvSpPr>
          <p:cNvPr id="7" name="Slide Number Placeholder 17"/>
          <p:cNvSpPr>
            <a:spLocks noGrp="1"/>
          </p:cNvSpPr>
          <p:nvPr>
            <p:ph type="sldNum" sz="quarter" idx="12"/>
          </p:nvPr>
        </p:nvSpPr>
        <p:spPr/>
        <p:txBody>
          <a:bodyPr/>
          <a:lstStyle>
            <a:lvl1pPr>
              <a:defRPr/>
            </a:lvl1pPr>
          </a:lstStyle>
          <a:p>
            <a:pPr>
              <a:defRPr/>
            </a:pPr>
            <a:fld id="{CBC28CAB-DC04-4FB6-978E-6B5D97FA861B}"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FC3BEEDC-78E6-45B5-9EBE-64996D26DB57}" type="datetimeFigureOut">
              <a:rPr lang="el-GR"/>
              <a:pPr>
                <a:defRPr/>
              </a:pPr>
              <a:t>27/9/2016</a:t>
            </a:fld>
            <a:endParaRPr lang="el-GR"/>
          </a:p>
        </p:txBody>
      </p:sp>
      <p:sp>
        <p:nvSpPr>
          <p:cNvPr id="10" name="Footer Placeholder 5"/>
          <p:cNvSpPr>
            <a:spLocks noGrp="1"/>
          </p:cNvSpPr>
          <p:nvPr>
            <p:ph type="ftr" sz="quarter" idx="11"/>
          </p:nvPr>
        </p:nvSpPr>
        <p:spPr/>
        <p:txBody>
          <a:bodyPr/>
          <a:lstStyle>
            <a:lvl1pPr>
              <a:defRPr/>
            </a:lvl1pPr>
          </a:lstStyle>
          <a:p>
            <a:pPr>
              <a:defRPr/>
            </a:pPr>
            <a:endParaRPr lang="el-G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3FB4C698-3AB0-426F-8B5C-454F7539C2B4}"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AB97F80-9742-47A4-A69F-69DE55D5C651}" type="datetimeFigureOut">
              <a:rPr lang="el-GR"/>
              <a:pPr>
                <a:defRPr/>
              </a:pPr>
              <a:t>27/9/2016</a:t>
            </a:fld>
            <a:endParaRPr lang="el-GR"/>
          </a:p>
        </p:txBody>
      </p:sp>
      <p:sp>
        <p:nvSpPr>
          <p:cNvPr id="5" name="Footer Placeholder 21"/>
          <p:cNvSpPr>
            <a:spLocks noGrp="1"/>
          </p:cNvSpPr>
          <p:nvPr>
            <p:ph type="ftr" sz="quarter" idx="11"/>
          </p:nvPr>
        </p:nvSpPr>
        <p:spPr/>
        <p:txBody>
          <a:bodyPr/>
          <a:lstStyle>
            <a:lvl1pPr>
              <a:defRPr/>
            </a:lvl1pPr>
          </a:lstStyle>
          <a:p>
            <a:pPr>
              <a:defRPr/>
            </a:pPr>
            <a:endParaRPr lang="el-GR"/>
          </a:p>
        </p:txBody>
      </p:sp>
      <p:sp>
        <p:nvSpPr>
          <p:cNvPr id="6" name="Slide Number Placeholder 17"/>
          <p:cNvSpPr>
            <a:spLocks noGrp="1"/>
          </p:cNvSpPr>
          <p:nvPr>
            <p:ph type="sldNum" sz="quarter" idx="12"/>
          </p:nvPr>
        </p:nvSpPr>
        <p:spPr/>
        <p:txBody>
          <a:bodyPr/>
          <a:lstStyle>
            <a:lvl1pPr>
              <a:defRPr/>
            </a:lvl1pPr>
          </a:lstStyle>
          <a:p>
            <a:pPr>
              <a:defRPr/>
            </a:pPr>
            <a:fld id="{90A7E61A-157A-411F-954F-9DD678F2D56A}"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BA3388DC-28FD-440E-BEEC-B626EBB197FD}" type="datetimeFigureOut">
              <a:rPr lang="el-GR"/>
              <a:pPr>
                <a:defRPr/>
              </a:pPr>
              <a:t>27/9/2016</a:t>
            </a:fld>
            <a:endParaRPr lang="el-GR"/>
          </a:p>
        </p:txBody>
      </p:sp>
      <p:sp>
        <p:nvSpPr>
          <p:cNvPr id="5" name="Footer Placeholder 21"/>
          <p:cNvSpPr>
            <a:spLocks noGrp="1"/>
          </p:cNvSpPr>
          <p:nvPr>
            <p:ph type="ftr" sz="quarter" idx="11"/>
          </p:nvPr>
        </p:nvSpPr>
        <p:spPr/>
        <p:txBody>
          <a:bodyPr/>
          <a:lstStyle>
            <a:lvl1pPr>
              <a:defRPr/>
            </a:lvl1pPr>
          </a:lstStyle>
          <a:p>
            <a:pPr>
              <a:defRPr/>
            </a:pPr>
            <a:endParaRPr lang="el-GR"/>
          </a:p>
        </p:txBody>
      </p:sp>
      <p:sp>
        <p:nvSpPr>
          <p:cNvPr id="6" name="Slide Number Placeholder 17"/>
          <p:cNvSpPr>
            <a:spLocks noGrp="1"/>
          </p:cNvSpPr>
          <p:nvPr>
            <p:ph type="sldNum" sz="quarter" idx="12"/>
          </p:nvPr>
        </p:nvSpPr>
        <p:spPr/>
        <p:txBody>
          <a:bodyPr/>
          <a:lstStyle>
            <a:lvl1pPr>
              <a:defRPr/>
            </a:lvl1pPr>
          </a:lstStyle>
          <a:p>
            <a:pPr>
              <a:defRPr/>
            </a:pPr>
            <a:fld id="{64E14CD7-D242-4CBC-BF0F-B36A55952330}"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3076"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77"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B1A9E9BC-69C9-4BCC-9B21-9BC689FCDF54}" type="datetimeFigureOut">
              <a:rPr lang="el-GR"/>
              <a:pPr>
                <a:defRPr/>
              </a:pPr>
              <a:t>27/9/2016</a:t>
            </a:fld>
            <a:endParaRPr lang="el-G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l-G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4D048099-4665-4E5F-86C2-51A9D9DFFD3D}" type="slidenum">
              <a:rPr lang="el-GR"/>
              <a:pPr>
                <a:defRPr/>
              </a:pPr>
              <a:t>‹#›</a:t>
            </a:fld>
            <a:endParaRPr lang="el-GR"/>
          </a:p>
        </p:txBody>
      </p:sp>
      <p:grpSp>
        <p:nvGrpSpPr>
          <p:cNvPr id="308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3" r:id="rId9"/>
    <p:sldLayoutId id="2147483681" r:id="rId10"/>
    <p:sldLayoutId id="2147483682"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package" Target="../embeddings/Microsoft_Word_Document1.docx"/><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844824"/>
            <a:ext cx="7831182" cy="2355174"/>
          </a:xfrm>
        </p:spPr>
        <p:txBody>
          <a:bodyPr>
            <a:normAutofit fontScale="90000"/>
          </a:bodyPr>
          <a:lstStyle/>
          <a:p>
            <a:pPr algn="ctr" fontAlgn="auto">
              <a:spcAft>
                <a:spcPts val="0"/>
              </a:spcAft>
              <a:defRPr/>
            </a:pPr>
            <a:r>
              <a:rPr lang="en-US" dirty="0" smtClean="0"/>
              <a:t/>
            </a:r>
            <a:br>
              <a:rPr lang="en-US" dirty="0" smtClean="0"/>
            </a:br>
            <a:r>
              <a:rPr lang="en-US" dirty="0" smtClean="0"/>
              <a:t/>
            </a:r>
            <a:br>
              <a:rPr lang="en-US" dirty="0" smtClean="0"/>
            </a:br>
            <a:r>
              <a:rPr lang="en-US" dirty="0" smtClean="0"/>
              <a:t/>
            </a:r>
            <a:br>
              <a:rPr lang="en-US" dirty="0" smtClean="0"/>
            </a:br>
            <a:r>
              <a:rPr lang="en-US" sz="4400" dirty="0" smtClean="0"/>
              <a:t>Towards Zero Waste</a:t>
            </a:r>
            <a:r>
              <a:rPr lang="en-US" sz="4400" dirty="0"/>
              <a:t> </a:t>
            </a:r>
            <a:r>
              <a:rPr lang="en-US" sz="4400" dirty="0" smtClean="0"/>
              <a:t>Islands</a:t>
            </a:r>
            <a:r>
              <a:rPr lang="en-US" dirty="0" smtClean="0"/>
              <a:t/>
            </a:r>
            <a:br>
              <a:rPr lang="en-US" dirty="0" smtClean="0"/>
            </a:br>
            <a:r>
              <a:rPr lang="en-US" dirty="0" smtClean="0"/>
              <a:t>   </a:t>
            </a:r>
            <a:r>
              <a:rPr lang="en-US" sz="5300" b="1" dirty="0" smtClean="0"/>
              <a:t>Integrated Assessment of Systems in Small Islands</a:t>
            </a:r>
            <a:r>
              <a:rPr lang="en-US" sz="5300" b="1" dirty="0"/>
              <a:t>:</a:t>
            </a:r>
            <a:r>
              <a:rPr lang="en-US" sz="5300" b="1" dirty="0" smtClean="0"/>
              <a:t> </a:t>
            </a:r>
            <a:br>
              <a:rPr lang="en-US" sz="5300" b="1" dirty="0" smtClean="0"/>
            </a:br>
            <a:r>
              <a:rPr lang="en-US" sz="5300" b="1" dirty="0" smtClean="0"/>
              <a:t>The Case of the Greek Islands</a:t>
            </a:r>
            <a:r>
              <a:rPr lang="el-GR" dirty="0"/>
              <a:t/>
            </a:r>
            <a:br>
              <a:rPr lang="el-GR" dirty="0"/>
            </a:br>
            <a:endParaRPr lang="el-GR" dirty="0"/>
          </a:p>
        </p:txBody>
      </p:sp>
      <p:sp>
        <p:nvSpPr>
          <p:cNvPr id="3" name="Content Placeholder 2"/>
          <p:cNvSpPr>
            <a:spLocks noGrp="1"/>
          </p:cNvSpPr>
          <p:nvPr>
            <p:ph idx="1"/>
          </p:nvPr>
        </p:nvSpPr>
        <p:spPr>
          <a:xfrm>
            <a:off x="539552" y="3717032"/>
            <a:ext cx="8229600" cy="1806470"/>
          </a:xfrm>
        </p:spPr>
        <p:txBody>
          <a:bodyPr>
            <a:normAutofit fontScale="85000" lnSpcReduction="20000"/>
          </a:bodyPr>
          <a:lstStyle/>
          <a:p>
            <a:pPr marL="274320" indent="-274320" algn="ctr" fontAlgn="auto">
              <a:lnSpc>
                <a:spcPct val="110000"/>
              </a:lnSpc>
              <a:spcBef>
                <a:spcPts val="0"/>
              </a:spcBef>
              <a:spcAft>
                <a:spcPts val="0"/>
              </a:spcAft>
              <a:buClr>
                <a:schemeClr val="accent3"/>
              </a:buClr>
              <a:buFont typeface="Wingdings 2"/>
              <a:buNone/>
              <a:defRPr/>
            </a:pPr>
            <a:r>
              <a:rPr lang="en-US" sz="3200" b="1" dirty="0" smtClean="0"/>
              <a:t>Prof. Christopher  J. </a:t>
            </a:r>
            <a:r>
              <a:rPr lang="en-US" sz="3200" b="1" dirty="0"/>
              <a:t>Koroneos </a:t>
            </a:r>
            <a:endParaRPr lang="en-US" sz="3200" b="1" dirty="0" smtClean="0"/>
          </a:p>
          <a:p>
            <a:pPr marL="274320" indent="-274320" algn="ctr" fontAlgn="auto">
              <a:lnSpc>
                <a:spcPct val="110000"/>
              </a:lnSpc>
              <a:spcBef>
                <a:spcPts val="0"/>
              </a:spcBef>
              <a:spcAft>
                <a:spcPts val="0"/>
              </a:spcAft>
              <a:buClr>
                <a:schemeClr val="accent3"/>
              </a:buClr>
              <a:buFont typeface="Wingdings 2"/>
              <a:buNone/>
              <a:defRPr/>
            </a:pPr>
            <a:r>
              <a:rPr lang="en-US" sz="3200" b="1" dirty="0" smtClean="0"/>
              <a:t>Mayor of Nisyros Island</a:t>
            </a:r>
          </a:p>
          <a:p>
            <a:pPr marL="274320" indent="-274320" algn="ctr" fontAlgn="auto">
              <a:lnSpc>
                <a:spcPct val="110000"/>
              </a:lnSpc>
              <a:spcBef>
                <a:spcPts val="0"/>
              </a:spcBef>
              <a:spcAft>
                <a:spcPts val="0"/>
              </a:spcAft>
              <a:buClr>
                <a:schemeClr val="accent3"/>
              </a:buClr>
              <a:buFont typeface="Wingdings 2"/>
              <a:buNone/>
              <a:defRPr/>
            </a:pPr>
            <a:r>
              <a:rPr lang="en-US" sz="3200" b="1" dirty="0" smtClean="0"/>
              <a:t>Greece</a:t>
            </a:r>
          </a:p>
          <a:p>
            <a:pPr marL="274320" indent="-274320" fontAlgn="auto">
              <a:lnSpc>
                <a:spcPct val="110000"/>
              </a:lnSpc>
              <a:spcBef>
                <a:spcPts val="0"/>
              </a:spcBef>
              <a:spcAft>
                <a:spcPts val="0"/>
              </a:spcAft>
              <a:buClr>
                <a:schemeClr val="accent3"/>
              </a:buClr>
              <a:buFont typeface="Wingdings 2"/>
              <a:buNone/>
              <a:defRPr/>
            </a:pPr>
            <a:r>
              <a:rPr lang="en-US" dirty="0"/>
              <a:t/>
            </a:r>
            <a:br>
              <a:rPr lang="en-US" dirty="0"/>
            </a:br>
            <a:r>
              <a:rPr lang="en-US" dirty="0" smtClean="0"/>
              <a:t> </a:t>
            </a:r>
            <a:endParaRPr lang="el-GR" dirty="0"/>
          </a:p>
        </p:txBody>
      </p:sp>
      <p:pic>
        <p:nvPicPr>
          <p:cNvPr id="4" name="Picture 3" descr="CESE_FR-EN-logo-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648" y="5445224"/>
            <a:ext cx="3799416" cy="1125504"/>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1233244150"/>
              </p:ext>
            </p:extLst>
          </p:nvPr>
        </p:nvGraphicFramePr>
        <p:xfrm>
          <a:off x="5220072" y="5445224"/>
          <a:ext cx="2295988" cy="1129789"/>
        </p:xfrm>
        <a:graphic>
          <a:graphicData uri="http://schemas.openxmlformats.org/presentationml/2006/ole">
            <mc:AlternateContent xmlns:mc="http://schemas.openxmlformats.org/markup-compatibility/2006">
              <mc:Choice xmlns:v="urn:schemas-microsoft-com:vml" Requires="v">
                <p:oleObj spid="_x0000_s1046" name="Document" r:id="rId5" imgW="1409700" imgH="736600" progId="Word.Document.12">
                  <p:embed/>
                </p:oleObj>
              </mc:Choice>
              <mc:Fallback>
                <p:oleObj name="Document" r:id="rId5" imgW="1409700" imgH="736600" progId="Word.Document.12">
                  <p:embed/>
                  <p:pic>
                    <p:nvPicPr>
                      <p:cNvPr id="0" name=""/>
                      <p:cNvPicPr/>
                      <p:nvPr/>
                    </p:nvPicPr>
                    <p:blipFill>
                      <a:blip r:embed="rId6"/>
                      <a:stretch>
                        <a:fillRect/>
                      </a:stretch>
                    </p:blipFill>
                    <p:spPr>
                      <a:xfrm>
                        <a:off x="5220072" y="5445224"/>
                        <a:ext cx="2295988" cy="1129789"/>
                      </a:xfrm>
                      <a:prstGeom prst="rect">
                        <a:avLst/>
                      </a:prstGeom>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507288" cy="623562"/>
          </a:xfrm>
        </p:spPr>
        <p:txBody>
          <a:bodyPr>
            <a:noAutofit/>
          </a:bodyPr>
          <a:lstStyle/>
          <a:p>
            <a:pPr algn="ctr" fontAlgn="auto">
              <a:spcAft>
                <a:spcPts val="0"/>
              </a:spcAft>
              <a:defRPr/>
            </a:pPr>
            <a:r>
              <a:rPr lang="en-US" sz="4000" b="1" dirty="0" smtClean="0"/>
              <a:t>Greek Islands are a characteristic region</a:t>
            </a:r>
            <a:endParaRPr lang="el-GR" sz="4000" dirty="0"/>
          </a:p>
        </p:txBody>
      </p:sp>
      <p:sp>
        <p:nvSpPr>
          <p:cNvPr id="7171" name="Rectangle 3"/>
          <p:cNvSpPr>
            <a:spLocks noGrp="1" noChangeArrowheads="1"/>
          </p:cNvSpPr>
          <p:nvPr>
            <p:ph idx="1"/>
          </p:nvPr>
        </p:nvSpPr>
        <p:spPr>
          <a:xfrm>
            <a:off x="179512" y="1196752"/>
            <a:ext cx="8964488" cy="5661249"/>
          </a:xfrm>
        </p:spPr>
        <p:txBody>
          <a:bodyPr/>
          <a:lstStyle/>
          <a:p>
            <a:pPr>
              <a:lnSpc>
                <a:spcPct val="90000"/>
              </a:lnSpc>
            </a:pPr>
            <a:r>
              <a:rPr lang="en-US" sz="1800" dirty="0" smtClean="0"/>
              <a:t>Islands have </a:t>
            </a:r>
            <a:r>
              <a:rPr lang="en-US" sz="1800" b="1" dirty="0" smtClean="0"/>
              <a:t>specific characteristics</a:t>
            </a:r>
            <a:r>
              <a:rPr lang="en-US" sz="1800" dirty="0" smtClean="0"/>
              <a:t>:</a:t>
            </a:r>
          </a:p>
          <a:p>
            <a:pPr lvl="1">
              <a:lnSpc>
                <a:spcPct val="90000"/>
              </a:lnSpc>
            </a:pPr>
            <a:r>
              <a:rPr lang="en-US" sz="1800" dirty="0" smtClean="0"/>
              <a:t>Small size (limited population, area, natural resources)</a:t>
            </a:r>
          </a:p>
          <a:p>
            <a:pPr lvl="1">
              <a:lnSpc>
                <a:spcPct val="90000"/>
              </a:lnSpc>
            </a:pPr>
            <a:r>
              <a:rPr lang="en-US" sz="1800" dirty="0" smtClean="0"/>
              <a:t>Remoteness and isolation</a:t>
            </a:r>
          </a:p>
          <a:p>
            <a:pPr lvl="1">
              <a:lnSpc>
                <a:spcPct val="90000"/>
              </a:lnSpc>
            </a:pPr>
            <a:r>
              <a:rPr lang="en-US" sz="1800" dirty="0" smtClean="0"/>
              <a:t>Particular, rich and vulnerable natural and cultural environment</a:t>
            </a:r>
          </a:p>
          <a:p>
            <a:pPr marL="393700" lvl="1" indent="0">
              <a:lnSpc>
                <a:spcPct val="90000"/>
              </a:lnSpc>
              <a:buNone/>
            </a:pPr>
            <a:endParaRPr lang="en-US" sz="800" dirty="0" smtClean="0"/>
          </a:p>
          <a:p>
            <a:pPr>
              <a:lnSpc>
                <a:spcPct val="90000"/>
              </a:lnSpc>
            </a:pPr>
            <a:r>
              <a:rPr lang="en-US" sz="1800" b="1" dirty="0" smtClean="0"/>
              <a:t>Insularity </a:t>
            </a:r>
            <a:r>
              <a:rPr lang="en-US" sz="1800" dirty="0" smtClean="0"/>
              <a:t>influences negatively </a:t>
            </a:r>
            <a:r>
              <a:rPr lang="en-US" sz="1800" b="1" dirty="0" smtClean="0"/>
              <a:t>production and living cost.                                           </a:t>
            </a:r>
            <a:r>
              <a:rPr lang="en-US" sz="1800" dirty="0" smtClean="0"/>
              <a:t>Islands –compared to the mainland- cannot have</a:t>
            </a:r>
          </a:p>
          <a:p>
            <a:pPr lvl="1">
              <a:lnSpc>
                <a:spcPct val="90000"/>
              </a:lnSpc>
            </a:pPr>
            <a:r>
              <a:rPr lang="en-GB" sz="1800" dirty="0" smtClean="0"/>
              <a:t>economies of scale due to limited variety and quantity of resources</a:t>
            </a:r>
            <a:r>
              <a:rPr lang="el-GR" sz="1800" dirty="0" smtClean="0"/>
              <a:t> </a:t>
            </a:r>
            <a:endParaRPr lang="en-US" sz="1800" dirty="0" smtClean="0"/>
          </a:p>
          <a:p>
            <a:pPr lvl="1">
              <a:lnSpc>
                <a:spcPct val="90000"/>
              </a:lnSpc>
            </a:pPr>
            <a:r>
              <a:rPr lang="en-US" sz="1800" dirty="0" smtClean="0"/>
              <a:t> </a:t>
            </a:r>
            <a:r>
              <a:rPr lang="en-GB" sz="1800" dirty="0" smtClean="0"/>
              <a:t>good accessibility and low transport cost</a:t>
            </a:r>
            <a:r>
              <a:rPr lang="el-GR" sz="1800" dirty="0" smtClean="0"/>
              <a:t> </a:t>
            </a:r>
            <a:endParaRPr lang="en-US" sz="1800" dirty="0" smtClean="0"/>
          </a:p>
          <a:p>
            <a:pPr lvl="1">
              <a:lnSpc>
                <a:spcPct val="90000"/>
              </a:lnSpc>
            </a:pPr>
            <a:r>
              <a:rPr lang="en-US" sz="1800" dirty="0" smtClean="0"/>
              <a:t> </a:t>
            </a:r>
            <a:r>
              <a:rPr lang="en-GB" sz="1800" dirty="0" smtClean="0"/>
              <a:t>agglomeration externalities</a:t>
            </a:r>
            <a:r>
              <a:rPr lang="en-GB" sz="1800" b="1" dirty="0" smtClean="0"/>
              <a:t> </a:t>
            </a:r>
          </a:p>
          <a:p>
            <a:pPr lvl="1">
              <a:lnSpc>
                <a:spcPct val="90000"/>
              </a:lnSpc>
            </a:pPr>
            <a:endParaRPr lang="en-GB" sz="800" b="1" dirty="0" smtClean="0"/>
          </a:p>
          <a:p>
            <a:pPr fontAlgn="auto">
              <a:spcBef>
                <a:spcPts val="0"/>
              </a:spcBef>
              <a:spcAft>
                <a:spcPts val="0"/>
              </a:spcAft>
              <a:buClr>
                <a:schemeClr val="accent3"/>
              </a:buClr>
              <a:defRPr/>
            </a:pPr>
            <a:r>
              <a:rPr lang="en-GB" sz="1800" b="1" dirty="0" smtClean="0"/>
              <a:t>Insularity</a:t>
            </a:r>
            <a:r>
              <a:rPr lang="en-GB" sz="1800" dirty="0"/>
              <a:t> </a:t>
            </a:r>
            <a:r>
              <a:rPr lang="en-GB" sz="1800" dirty="0" smtClean="0"/>
              <a:t>has to be considered as a </a:t>
            </a:r>
            <a:r>
              <a:rPr lang="en-GB" sz="1800" b="1" dirty="0" smtClean="0"/>
              <a:t>permanent, natural feature that affects negatively the islands’ attractiveness, </a:t>
            </a:r>
            <a:r>
              <a:rPr lang="en-GB" sz="1800" dirty="0" smtClean="0"/>
              <a:t>directly and indirectly.</a:t>
            </a:r>
          </a:p>
          <a:p>
            <a:pPr marL="274320" indent="-274320" fontAlgn="auto">
              <a:spcBef>
                <a:spcPts val="0"/>
              </a:spcBef>
              <a:spcAft>
                <a:spcPts val="0"/>
              </a:spcAft>
              <a:buClr>
                <a:schemeClr val="accent3"/>
              </a:buClr>
              <a:buFont typeface="Wingdings" pitchFamily="2" charset="2"/>
              <a:buChar char="v"/>
              <a:defRPr/>
            </a:pPr>
            <a:endParaRPr lang="en-GB" sz="800" dirty="0" smtClean="0"/>
          </a:p>
          <a:p>
            <a:pPr fontAlgn="auto">
              <a:spcBef>
                <a:spcPts val="0"/>
              </a:spcBef>
              <a:spcAft>
                <a:spcPts val="0"/>
              </a:spcAft>
              <a:buClr>
                <a:schemeClr val="accent3"/>
              </a:buClr>
              <a:defRPr/>
            </a:pPr>
            <a:r>
              <a:rPr lang="en-GB" sz="1800" b="1" dirty="0" smtClean="0"/>
              <a:t> Insularity </a:t>
            </a:r>
            <a:r>
              <a:rPr lang="en-GB" sz="1800" dirty="0" smtClean="0"/>
              <a:t>may place </a:t>
            </a:r>
            <a:r>
              <a:rPr lang="en-GB" sz="1800" b="1" dirty="0" smtClean="0"/>
              <a:t>obstacles for the achievement of the goal of sustainable development</a:t>
            </a:r>
            <a:r>
              <a:rPr lang="en-GB" sz="1800" dirty="0" smtClean="0"/>
              <a:t>. </a:t>
            </a:r>
          </a:p>
          <a:p>
            <a:pPr marL="274320" indent="-274320" fontAlgn="auto">
              <a:spcBef>
                <a:spcPts val="0"/>
              </a:spcBef>
              <a:spcAft>
                <a:spcPts val="0"/>
              </a:spcAft>
              <a:buClr>
                <a:schemeClr val="accent3"/>
              </a:buClr>
              <a:buFont typeface="Wingdings" pitchFamily="2" charset="2"/>
              <a:buChar char="v"/>
              <a:defRPr/>
            </a:pPr>
            <a:endParaRPr lang="en-GB" sz="800" dirty="0" smtClean="0"/>
          </a:p>
          <a:p>
            <a:pPr fontAlgn="auto">
              <a:spcBef>
                <a:spcPts val="0"/>
              </a:spcBef>
              <a:spcAft>
                <a:spcPts val="0"/>
              </a:spcAft>
              <a:buClr>
                <a:schemeClr val="accent3"/>
              </a:buClr>
              <a:defRPr/>
            </a:pPr>
            <a:r>
              <a:rPr lang="en-GB" sz="1800" b="1" dirty="0" smtClean="0"/>
              <a:t> Insularity creates unequal opportunities</a:t>
            </a:r>
            <a:r>
              <a:rPr lang="en-GB" sz="1800" dirty="0" smtClean="0"/>
              <a:t> between the small Greek Islands and the rest of the European Union.</a:t>
            </a:r>
          </a:p>
          <a:p>
            <a:pPr marL="274320" indent="-274320" fontAlgn="auto">
              <a:spcBef>
                <a:spcPts val="0"/>
              </a:spcBef>
              <a:spcAft>
                <a:spcPts val="0"/>
              </a:spcAft>
              <a:buClr>
                <a:schemeClr val="accent3"/>
              </a:buClr>
              <a:buFont typeface="Wingdings" pitchFamily="2" charset="2"/>
              <a:buChar char="v"/>
              <a:defRPr/>
            </a:pPr>
            <a:endParaRPr lang="en-GB" sz="800" dirty="0" smtClean="0"/>
          </a:p>
          <a:p>
            <a:pPr fontAlgn="auto">
              <a:spcBef>
                <a:spcPts val="0"/>
              </a:spcBef>
              <a:spcAft>
                <a:spcPts val="0"/>
              </a:spcAft>
              <a:buClr>
                <a:schemeClr val="accent3"/>
              </a:buClr>
              <a:defRPr/>
            </a:pPr>
            <a:r>
              <a:rPr lang="en-GB" sz="1800" dirty="0" smtClean="0"/>
              <a:t> EU and Greece must apply a policy that addresses the Insularity issue.</a:t>
            </a:r>
          </a:p>
          <a:p>
            <a:pPr lvl="1">
              <a:lnSpc>
                <a:spcPct val="90000"/>
              </a:lnSpc>
              <a:buFontTx/>
              <a:buChar char="-"/>
            </a:pPr>
            <a:endParaRPr lang="el-GR" sz="1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42852"/>
            <a:ext cx="8820472" cy="837876"/>
          </a:xfrm>
        </p:spPr>
        <p:txBody>
          <a:bodyPr>
            <a:noAutofit/>
          </a:bodyPr>
          <a:lstStyle/>
          <a:p>
            <a:pPr fontAlgn="auto">
              <a:spcAft>
                <a:spcPts val="0"/>
              </a:spcAft>
              <a:defRPr/>
            </a:pPr>
            <a:r>
              <a:rPr lang="en-US" sz="4000" b="1" dirty="0" smtClean="0"/>
              <a:t>Greek Islands are a characteristic region</a:t>
            </a:r>
            <a:endParaRPr lang="el-GR" sz="4000" dirty="0"/>
          </a:p>
        </p:txBody>
      </p:sp>
      <p:sp>
        <p:nvSpPr>
          <p:cNvPr id="8195" name="Rectangle 3"/>
          <p:cNvSpPr>
            <a:spLocks noGrp="1" noChangeArrowheads="1"/>
          </p:cNvSpPr>
          <p:nvPr>
            <p:ph idx="1"/>
          </p:nvPr>
        </p:nvSpPr>
        <p:spPr>
          <a:xfrm>
            <a:off x="323528" y="1214422"/>
            <a:ext cx="8606190" cy="5429287"/>
          </a:xfrm>
        </p:spPr>
        <p:txBody>
          <a:bodyPr/>
          <a:lstStyle/>
          <a:p>
            <a:r>
              <a:rPr lang="en-GB" sz="1800" dirty="0" smtClean="0"/>
              <a:t>The </a:t>
            </a:r>
            <a:r>
              <a:rPr lang="en-GB" sz="1800" b="1" dirty="0" smtClean="0"/>
              <a:t>performance of the islands is generally lagging behind EU-27</a:t>
            </a:r>
            <a:r>
              <a:rPr lang="en-GB" sz="1800" dirty="0" smtClean="0"/>
              <a:t> considering most of the key development indicators; this low performance may be attributed to lack of resources</a:t>
            </a:r>
          </a:p>
          <a:p>
            <a:endParaRPr lang="en-GB" sz="800" dirty="0" smtClean="0"/>
          </a:p>
          <a:p>
            <a:r>
              <a:rPr lang="en-GB" sz="1800" b="1" dirty="0" smtClean="0"/>
              <a:t>Islands’ attractiveness</a:t>
            </a:r>
            <a:r>
              <a:rPr lang="en-GB" sz="1800" dirty="0" smtClean="0"/>
              <a:t> </a:t>
            </a:r>
            <a:r>
              <a:rPr lang="en-GB" sz="1800" b="1" dirty="0" smtClean="0"/>
              <a:t>is directly influenced by insularity: </a:t>
            </a:r>
            <a:r>
              <a:rPr lang="en-GB" sz="1800" dirty="0" smtClean="0"/>
              <a:t>low Accessibility, low quality and high cost Public Interest Services, low external economies.</a:t>
            </a:r>
          </a:p>
          <a:p>
            <a:pPr marL="0" indent="0">
              <a:buNone/>
            </a:pPr>
            <a:endParaRPr lang="en-GB" sz="800" dirty="0" smtClean="0"/>
          </a:p>
          <a:p>
            <a:r>
              <a:rPr lang="en-GB" sz="1800" b="1" dirty="0" smtClean="0"/>
              <a:t>Lisbon’s strategy goals</a:t>
            </a:r>
            <a:r>
              <a:rPr lang="en-GB" sz="1800" dirty="0" smtClean="0"/>
              <a:t> </a:t>
            </a:r>
            <a:r>
              <a:rPr lang="en-GB" sz="1800" b="1" dirty="0" smtClean="0"/>
              <a:t>are not met in islands by far </a:t>
            </a:r>
            <a:r>
              <a:rPr lang="en-GB" sz="1800" dirty="0" smtClean="0"/>
              <a:t>(% of employment, R&amp;D expenditure, education attainment, ITC penetration, resource efficiency </a:t>
            </a:r>
            <a:r>
              <a:rPr lang="en-GB" sz="1800" dirty="0" err="1" smtClean="0"/>
              <a:t>etc</a:t>
            </a:r>
            <a:r>
              <a:rPr lang="en-GB" sz="1800" dirty="0" smtClean="0"/>
              <a:t>),  </a:t>
            </a:r>
            <a:r>
              <a:rPr lang="en-GB" sz="1800" dirty="0"/>
              <a:t>o</a:t>
            </a:r>
            <a:r>
              <a:rPr lang="en-GB" sz="1800" dirty="0" smtClean="0"/>
              <a:t>bstacle for development.</a:t>
            </a:r>
          </a:p>
          <a:p>
            <a:endParaRPr lang="en-GB" sz="800" dirty="0" smtClean="0"/>
          </a:p>
          <a:p>
            <a:r>
              <a:rPr lang="en-GB" sz="1800" dirty="0" smtClean="0"/>
              <a:t> </a:t>
            </a:r>
            <a:r>
              <a:rPr lang="en-GB" sz="1800" b="1" dirty="0" smtClean="0"/>
              <a:t>Vulnerability </a:t>
            </a:r>
            <a:r>
              <a:rPr lang="en-GB" sz="1800" dirty="0" smtClean="0"/>
              <a:t>is a characteristic of islands’ economy (mono-activity/tourism – public intervention) and environment (low availability of resources – fragility)</a:t>
            </a:r>
          </a:p>
          <a:p>
            <a:endParaRPr lang="en-GB" sz="800" dirty="0" smtClean="0"/>
          </a:p>
          <a:p>
            <a:r>
              <a:rPr lang="en-GB" sz="1800" dirty="0" smtClean="0"/>
              <a:t>Attractiveness and performance is </a:t>
            </a:r>
            <a:r>
              <a:rPr lang="en-GB" sz="1800" b="1" dirty="0" smtClean="0"/>
              <a:t>even lower for the small islands: </a:t>
            </a:r>
            <a:r>
              <a:rPr lang="en-GB" sz="1800" dirty="0" smtClean="0"/>
              <a:t>vulnerability is higher</a:t>
            </a:r>
          </a:p>
          <a:p>
            <a:endParaRPr lang="en-GB" sz="800" dirty="0" smtClean="0"/>
          </a:p>
          <a:p>
            <a:r>
              <a:rPr lang="en-GB" sz="1800" b="1" dirty="0" smtClean="0"/>
              <a:t>Natural and cultural assets</a:t>
            </a:r>
            <a:r>
              <a:rPr lang="en-GB" sz="1800" dirty="0" smtClean="0"/>
              <a:t> constitute a prominent potential for a significant number of islands. </a:t>
            </a:r>
            <a:endParaRPr lang="el-GR" sz="1800" dirty="0" smtClean="0"/>
          </a:p>
          <a:p>
            <a:pPr>
              <a:buNone/>
            </a:pPr>
            <a:endParaRPr lang="en-GB" sz="2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8229600" cy="714380"/>
          </a:xfrm>
        </p:spPr>
        <p:txBody>
          <a:bodyPr>
            <a:normAutofit/>
          </a:bodyPr>
          <a:lstStyle/>
          <a:p>
            <a:pPr algn="ctr" fontAlgn="auto">
              <a:spcAft>
                <a:spcPts val="0"/>
              </a:spcAft>
              <a:defRPr/>
            </a:pPr>
            <a:r>
              <a:rPr lang="en-US" sz="3600" b="1" dirty="0" smtClean="0"/>
              <a:t>Greek Islands are a characteristic region</a:t>
            </a:r>
            <a:endParaRPr lang="el-GR" sz="3600" dirty="0"/>
          </a:p>
        </p:txBody>
      </p:sp>
      <p:sp>
        <p:nvSpPr>
          <p:cNvPr id="11267" name="Content Placeholder 2"/>
          <p:cNvSpPr>
            <a:spLocks noGrp="1"/>
          </p:cNvSpPr>
          <p:nvPr>
            <p:ph idx="1"/>
          </p:nvPr>
        </p:nvSpPr>
        <p:spPr>
          <a:xfrm>
            <a:off x="395536" y="1700808"/>
            <a:ext cx="8507288" cy="5500725"/>
          </a:xfrm>
        </p:spPr>
        <p:txBody>
          <a:bodyPr/>
          <a:lstStyle/>
          <a:p>
            <a:r>
              <a:rPr lang="en-US" sz="1800" dirty="0" smtClean="0"/>
              <a:t>The major problems that the Greek Islands face because of their insularity are:</a:t>
            </a:r>
          </a:p>
          <a:p>
            <a:pPr marL="0" indent="0">
              <a:buNone/>
            </a:pPr>
            <a:endParaRPr lang="en-US" sz="1000" b="1" dirty="0" smtClean="0"/>
          </a:p>
          <a:p>
            <a:pPr lvl="1"/>
            <a:r>
              <a:rPr lang="en-US" sz="1800" b="1" dirty="0" smtClean="0"/>
              <a:t>Difficulty  in transportation </a:t>
            </a:r>
            <a:endParaRPr lang="el-GR" sz="1800" b="1" dirty="0" smtClean="0"/>
          </a:p>
          <a:p>
            <a:pPr marL="652463" lvl="1" indent="-285750"/>
            <a:r>
              <a:rPr lang="en-US" sz="1800" b="1" dirty="0" smtClean="0"/>
              <a:t>Lack of fresh water </a:t>
            </a:r>
            <a:r>
              <a:rPr lang="en-US" sz="1800" dirty="0" smtClean="0"/>
              <a:t>– Desalination is used in many islands – necessary but very high energy intensive –Bottled water  is imported </a:t>
            </a:r>
            <a:r>
              <a:rPr lang="en-US" sz="1800" b="1" dirty="0" smtClean="0"/>
              <a:t>Access to energy sources </a:t>
            </a:r>
            <a:r>
              <a:rPr lang="en-US" sz="1800" dirty="0" smtClean="0"/>
              <a:t>– Oil is used today for the production of electricity and transportation within the Islands</a:t>
            </a:r>
          </a:p>
          <a:p>
            <a:pPr lvl="1"/>
            <a:r>
              <a:rPr lang="en-US" sz="1800" b="1" dirty="0" smtClean="0"/>
              <a:t>Waste water treatment</a:t>
            </a:r>
            <a:r>
              <a:rPr lang="en-US" sz="1800" dirty="0" smtClean="0"/>
              <a:t> – There are </a:t>
            </a:r>
            <a:r>
              <a:rPr lang="en-US" sz="1800" dirty="0" smtClean="0"/>
              <a:t> </a:t>
            </a:r>
            <a:r>
              <a:rPr lang="en-US" sz="1800" b="1" dirty="0" smtClean="0"/>
              <a:t>no waste </a:t>
            </a:r>
            <a:r>
              <a:rPr lang="en-US" sz="1800" b="1" dirty="0" smtClean="0"/>
              <a:t>water treatment plants </a:t>
            </a:r>
            <a:endParaRPr lang="el-GR" sz="1800" b="1" dirty="0" smtClean="0"/>
          </a:p>
          <a:p>
            <a:pPr lvl="1"/>
            <a:r>
              <a:rPr lang="en-US" sz="1800" b="1" dirty="0" smtClean="0"/>
              <a:t>Solid Waste management </a:t>
            </a:r>
            <a:r>
              <a:rPr lang="en-US" sz="1800" dirty="0" smtClean="0"/>
              <a:t>– There are </a:t>
            </a:r>
            <a:r>
              <a:rPr lang="en-US" sz="1800" b="1" dirty="0" smtClean="0"/>
              <a:t>no sustainable management methods </a:t>
            </a:r>
            <a:r>
              <a:rPr lang="en-US" sz="1800" dirty="0" smtClean="0"/>
              <a:t>applied in any of the islands</a:t>
            </a:r>
          </a:p>
          <a:p>
            <a:pPr lvl="1"/>
            <a:r>
              <a:rPr lang="en-US" sz="1800" b="1" dirty="0" smtClean="0"/>
              <a:t>High environmental costs</a:t>
            </a:r>
          </a:p>
          <a:p>
            <a:endParaRPr lang="en-US" sz="1800" b="1" dirty="0" smtClean="0"/>
          </a:p>
          <a:p>
            <a:pPr marL="0" indent="0" algn="ctr">
              <a:buNone/>
            </a:pPr>
            <a:r>
              <a:rPr lang="en-US" sz="1800" b="1" dirty="0" smtClean="0"/>
              <a:t>IT IS OF UTTERMOST IMPORTANCE TO INTEGRATE ALL THESE ISSUES </a:t>
            </a:r>
          </a:p>
          <a:p>
            <a:pPr marL="0" indent="0" algn="ctr">
              <a:buNone/>
            </a:pPr>
            <a:r>
              <a:rPr lang="en-US" sz="1800" b="1" dirty="0" smtClean="0"/>
              <a:t>TO ATTAIN BETTER PERFORMANCE AND LOW ENVIRONMENTAL COSTS </a:t>
            </a:r>
            <a:endParaRPr lang="el-GR" sz="1800" b="1" dirty="0" smtClean="0"/>
          </a:p>
          <a:p>
            <a:pPr>
              <a:buFont typeface="Wingdings 2" pitchFamily="18" charset="2"/>
              <a:buNone/>
            </a:pPr>
            <a:endParaRPr lang="el-GR"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23528" y="404664"/>
            <a:ext cx="2433696" cy="1282700"/>
          </a:xfrm>
        </p:spPr>
        <p:txBody>
          <a:bodyPr>
            <a:noAutofit/>
          </a:bodyPr>
          <a:lstStyle/>
          <a:p>
            <a:pPr eaLnBrk="1" fontAlgn="auto" hangingPunct="1">
              <a:spcAft>
                <a:spcPts val="0"/>
              </a:spcAft>
              <a:defRPr/>
            </a:pPr>
            <a:r>
              <a:rPr lang="en-US" sz="3200" dirty="0"/>
              <a:t>The Energy State of the Greek Islands</a:t>
            </a:r>
            <a:endParaRPr lang="el-GR" sz="3200" dirty="0"/>
          </a:p>
        </p:txBody>
      </p:sp>
      <p:sp>
        <p:nvSpPr>
          <p:cNvPr id="10243" name="Text Placeholder 6"/>
          <p:cNvSpPr>
            <a:spLocks noGrp="1"/>
          </p:cNvSpPr>
          <p:nvPr>
            <p:ph type="body" sz="half" idx="2"/>
          </p:nvPr>
        </p:nvSpPr>
        <p:spPr>
          <a:xfrm>
            <a:off x="395536" y="1700808"/>
            <a:ext cx="2238127" cy="4599980"/>
          </a:xfrm>
        </p:spPr>
        <p:txBody>
          <a:bodyPr/>
          <a:lstStyle/>
          <a:p>
            <a:pPr eaLnBrk="1" hangingPunct="1"/>
            <a:endParaRPr lang="en-GB" sz="2000" dirty="0" smtClean="0"/>
          </a:p>
          <a:p>
            <a:pPr eaLnBrk="1" hangingPunct="1"/>
            <a:endParaRPr lang="en-GB" sz="2000" dirty="0"/>
          </a:p>
          <a:p>
            <a:pPr eaLnBrk="1" hangingPunct="1"/>
            <a:r>
              <a:rPr lang="el-GR" sz="2000" dirty="0" smtClean="0"/>
              <a:t>Island interconnection to the mainland</a:t>
            </a:r>
            <a:r>
              <a:rPr lang="en-US" sz="2000" dirty="0" smtClean="0"/>
              <a:t>:</a:t>
            </a:r>
            <a:endParaRPr lang="el-GR" sz="2000" dirty="0" smtClean="0"/>
          </a:p>
          <a:p>
            <a:pPr eaLnBrk="1" hangingPunct="1"/>
            <a:endParaRPr lang="en-US" sz="2000" dirty="0" smtClean="0"/>
          </a:p>
          <a:p>
            <a:pPr eaLnBrk="1" hangingPunct="1">
              <a:buFont typeface="Wingdings" pitchFamily="2" charset="2"/>
              <a:buChar char="§"/>
            </a:pPr>
            <a:r>
              <a:rPr lang="en-GB" sz="2000" dirty="0" smtClean="0"/>
              <a:t>  </a:t>
            </a:r>
            <a:r>
              <a:rPr lang="el-GR" sz="2000" dirty="0" smtClean="0"/>
              <a:t>Cyclades (2015)</a:t>
            </a:r>
          </a:p>
          <a:p>
            <a:pPr eaLnBrk="1" hangingPunct="1">
              <a:buFont typeface="Wingdings" pitchFamily="2" charset="2"/>
              <a:buChar char="§"/>
            </a:pPr>
            <a:r>
              <a:rPr lang="en-GB" sz="2000" dirty="0" smtClean="0"/>
              <a:t>  </a:t>
            </a:r>
            <a:r>
              <a:rPr lang="el-GR" sz="2000" dirty="0" smtClean="0"/>
              <a:t>North Aegean </a:t>
            </a:r>
            <a:r>
              <a:rPr lang="en-GB" sz="2000" dirty="0" smtClean="0"/>
              <a:t>    </a:t>
            </a:r>
            <a:r>
              <a:rPr lang="el-GR" sz="2000" dirty="0" smtClean="0"/>
              <a:t>(2019) </a:t>
            </a:r>
          </a:p>
          <a:p>
            <a:pPr eaLnBrk="1" hangingPunct="1">
              <a:buFont typeface="Wingdings" pitchFamily="2" charset="2"/>
              <a:buChar char="§"/>
            </a:pPr>
            <a:r>
              <a:rPr lang="en-GB" sz="2000" dirty="0" smtClean="0"/>
              <a:t>   </a:t>
            </a:r>
            <a:r>
              <a:rPr lang="el-GR" sz="2000" dirty="0" smtClean="0"/>
              <a:t>Crete (2020)</a:t>
            </a:r>
          </a:p>
        </p:txBody>
      </p:sp>
      <p:sp>
        <p:nvSpPr>
          <p:cNvPr id="4" name="Slide Number Placeholder 3"/>
          <p:cNvSpPr>
            <a:spLocks noGrp="1"/>
          </p:cNvSpPr>
          <p:nvPr>
            <p:ph type="sldNum" sz="quarter" idx="12"/>
          </p:nvPr>
        </p:nvSpPr>
        <p:spPr/>
        <p:txBody>
          <a:bodyPr/>
          <a:lstStyle/>
          <a:p>
            <a:pPr>
              <a:defRPr/>
            </a:pPr>
            <a:fld id="{79FD581E-3DF4-4323-8B33-C2A4B1690836}" type="slidenum">
              <a:rPr lang="el-GR"/>
              <a:pPr>
                <a:defRPr/>
              </a:pPr>
              <a:t>5</a:t>
            </a:fld>
            <a:endParaRPr lang="el-GR"/>
          </a:p>
        </p:txBody>
      </p:sp>
      <p:sp>
        <p:nvSpPr>
          <p:cNvPr id="10245" name="Picture Placeholder 7"/>
          <p:cNvSpPr>
            <a:spLocks noGrp="1" noTextEdit="1"/>
          </p:cNvSpPr>
          <p:nvPr>
            <p:ph type="pic" idx="1"/>
          </p:nvPr>
        </p:nvSpPr>
        <p:spPr>
          <a:xfrm>
            <a:off x="2903538" y="1484313"/>
            <a:ext cx="6248400" cy="5373687"/>
          </a:xfrm>
        </p:spPr>
      </p:sp>
      <p:pic>
        <p:nvPicPr>
          <p:cNvPr id="10246" name="Picture 3"/>
          <p:cNvPicPr>
            <a:picLocks noChangeAspect="1" noChangeArrowheads="1"/>
          </p:cNvPicPr>
          <p:nvPr/>
        </p:nvPicPr>
        <p:blipFill>
          <a:blip r:embed="rId2"/>
          <a:srcRect/>
          <a:stretch>
            <a:fillRect/>
          </a:stretch>
        </p:blipFill>
        <p:spPr bwMode="auto">
          <a:xfrm>
            <a:off x="2855913" y="0"/>
            <a:ext cx="6288087"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445385934"/>
              </p:ext>
            </p:extLst>
          </p:nvPr>
        </p:nvGraphicFramePr>
        <p:xfrm>
          <a:off x="673100" y="1744134"/>
          <a:ext cx="78486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Down Arrow 9"/>
          <p:cNvSpPr/>
          <p:nvPr/>
        </p:nvSpPr>
        <p:spPr>
          <a:xfrm>
            <a:off x="2133600" y="3657600"/>
            <a:ext cx="457200" cy="533400"/>
          </a:xfrm>
          <a:prstGeom prst="downArrow">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l-GR" b="1"/>
          </a:p>
        </p:txBody>
      </p:sp>
      <p:sp>
        <p:nvSpPr>
          <p:cNvPr id="11" name="Rounded Rectangle 10"/>
          <p:cNvSpPr/>
          <p:nvPr/>
        </p:nvSpPr>
        <p:spPr>
          <a:xfrm>
            <a:off x="1600200" y="4267200"/>
            <a:ext cx="1600200" cy="609600"/>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l-GR" b="1" dirty="0"/>
              <a:t>Futures</a:t>
            </a:r>
          </a:p>
        </p:txBody>
      </p:sp>
      <p:sp>
        <p:nvSpPr>
          <p:cNvPr id="12" name="Down Arrow 11"/>
          <p:cNvSpPr/>
          <p:nvPr/>
        </p:nvSpPr>
        <p:spPr>
          <a:xfrm>
            <a:off x="6629400" y="3657600"/>
            <a:ext cx="457200" cy="533400"/>
          </a:xfrm>
          <a:prstGeom prst="downArrow">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l-GR" b="1"/>
          </a:p>
        </p:txBody>
      </p:sp>
      <p:sp>
        <p:nvSpPr>
          <p:cNvPr id="13" name="Rounded Rectangle 12"/>
          <p:cNvSpPr/>
          <p:nvPr/>
        </p:nvSpPr>
        <p:spPr>
          <a:xfrm>
            <a:off x="6096000" y="4267200"/>
            <a:ext cx="1600200" cy="609600"/>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l-GR" b="1" dirty="0"/>
              <a:t>Strategies</a:t>
            </a:r>
          </a:p>
        </p:txBody>
      </p:sp>
      <p:sp>
        <p:nvSpPr>
          <p:cNvPr id="7" name="Title 1"/>
          <p:cNvSpPr>
            <a:spLocks noGrp="1"/>
          </p:cNvSpPr>
          <p:nvPr>
            <p:ph type="title"/>
          </p:nvPr>
        </p:nvSpPr>
        <p:spPr>
          <a:xfrm>
            <a:off x="539552" y="260648"/>
            <a:ext cx="8229600" cy="1146994"/>
          </a:xfrm>
        </p:spPr>
        <p:txBody>
          <a:bodyPr/>
          <a:lstStyle/>
          <a:p>
            <a:pPr algn="ctr" eaLnBrk="1" fontAlgn="auto" hangingPunct="1">
              <a:spcAft>
                <a:spcPts val="0"/>
              </a:spcAft>
              <a:defRPr/>
            </a:pPr>
            <a:r>
              <a:rPr lang="en-US" sz="3600" b="1" dirty="0" smtClean="0"/>
              <a:t>In order to tackle the Energy Supply Issue</a:t>
            </a:r>
            <a:br>
              <a:rPr lang="en-US" sz="3600" b="1" dirty="0" smtClean="0"/>
            </a:br>
            <a:r>
              <a:rPr lang="en-US" sz="3600" b="1" dirty="0" smtClean="0"/>
              <a:t> </a:t>
            </a:r>
            <a:r>
              <a:rPr lang="en-US" sz="3600" b="1" dirty="0"/>
              <a:t>i</a:t>
            </a:r>
            <a:r>
              <a:rPr lang="en-US" sz="3600" b="1" dirty="0" smtClean="0"/>
              <a:t>t is Necessary to Build Energy </a:t>
            </a:r>
            <a:r>
              <a:rPr lang="el-GR" sz="3600" b="1" dirty="0" smtClean="0"/>
              <a:t>Scenario</a:t>
            </a:r>
            <a:r>
              <a:rPr lang="en-US" sz="3600" b="1" dirty="0" smtClean="0"/>
              <a:t>s</a:t>
            </a:r>
            <a:endParaRPr lang="el-GR" sz="36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04850"/>
            <a:ext cx="8640960" cy="707926"/>
          </a:xfrm>
        </p:spPr>
        <p:txBody>
          <a:bodyPr>
            <a:noAutofit/>
          </a:bodyPr>
          <a:lstStyle/>
          <a:p>
            <a:pPr fontAlgn="auto">
              <a:spcAft>
                <a:spcPts val="0"/>
              </a:spcAft>
              <a:defRPr/>
            </a:pPr>
            <a:r>
              <a:rPr lang="en-US" sz="4000" b="1" dirty="0" smtClean="0"/>
              <a:t>Greek Islands are a characteristic region</a:t>
            </a:r>
            <a:endParaRPr lang="el-GR" sz="4000" dirty="0"/>
          </a:p>
        </p:txBody>
      </p:sp>
      <p:sp>
        <p:nvSpPr>
          <p:cNvPr id="3" name="Content Placeholder 2"/>
          <p:cNvSpPr>
            <a:spLocks noGrp="1"/>
          </p:cNvSpPr>
          <p:nvPr>
            <p:ph idx="1"/>
          </p:nvPr>
        </p:nvSpPr>
        <p:spPr>
          <a:xfrm>
            <a:off x="457200" y="1700809"/>
            <a:ext cx="8507288" cy="4623792"/>
          </a:xfrm>
        </p:spPr>
        <p:txBody>
          <a:bodyPr>
            <a:normAutofit fontScale="77500" lnSpcReduction="20000"/>
          </a:bodyPr>
          <a:lstStyle/>
          <a:p>
            <a:pPr marL="274320" indent="-274320" fontAlgn="auto">
              <a:spcAft>
                <a:spcPts val="0"/>
              </a:spcAft>
              <a:buClr>
                <a:schemeClr val="accent3"/>
              </a:buClr>
              <a:buFont typeface="Wingdings 2"/>
              <a:buChar char=""/>
              <a:defRPr/>
            </a:pPr>
            <a:r>
              <a:rPr lang="en-US" sz="2300" dirty="0" smtClean="0"/>
              <a:t>The scenario that will be used is the </a:t>
            </a:r>
            <a:r>
              <a:rPr lang="en-US" sz="2300" b="1" dirty="0" smtClean="0"/>
              <a:t>replacement of all energy use by Renewable Energy Sources (RES)</a:t>
            </a:r>
            <a:r>
              <a:rPr lang="en-US" sz="2300" dirty="0" smtClean="0"/>
              <a:t>. Solar Energy, Wind Energy and Geothermal Energy (Medium and Low enthalpy) will be utilized.</a:t>
            </a:r>
          </a:p>
          <a:p>
            <a:pPr marL="274320" indent="-274320" fontAlgn="auto">
              <a:spcAft>
                <a:spcPts val="0"/>
              </a:spcAft>
              <a:buClr>
                <a:schemeClr val="accent3"/>
              </a:buClr>
              <a:buFont typeface="Wingdings 2"/>
              <a:buChar char=""/>
              <a:defRPr/>
            </a:pPr>
            <a:endParaRPr lang="en-US" sz="2300" dirty="0" smtClean="0"/>
          </a:p>
          <a:p>
            <a:pPr marL="274320" indent="-274320" fontAlgn="auto">
              <a:spcAft>
                <a:spcPts val="0"/>
              </a:spcAft>
              <a:buClr>
                <a:schemeClr val="accent3"/>
              </a:buClr>
              <a:buFont typeface="Wingdings 2"/>
              <a:buChar char=""/>
              <a:defRPr/>
            </a:pPr>
            <a:r>
              <a:rPr lang="en-US" sz="2300" b="1" dirty="0" smtClean="0"/>
              <a:t>RES will be used for the production of electricity, water heating, </a:t>
            </a:r>
            <a:r>
              <a:rPr lang="en-US" sz="2300" b="1" dirty="0"/>
              <a:t>f</a:t>
            </a:r>
            <a:r>
              <a:rPr lang="en-US" sz="2300" b="1" dirty="0" smtClean="0"/>
              <a:t>resh water production, waste water treatment and solid waste management.</a:t>
            </a:r>
          </a:p>
          <a:p>
            <a:pPr marL="0" indent="0" algn="ctr" fontAlgn="auto">
              <a:spcAft>
                <a:spcPts val="0"/>
              </a:spcAft>
              <a:buClr>
                <a:schemeClr val="accent3"/>
              </a:buClr>
              <a:buNone/>
              <a:defRPr/>
            </a:pPr>
            <a:endParaRPr lang="en-US" sz="1300" b="1" u="sng" dirty="0" smtClean="0"/>
          </a:p>
          <a:p>
            <a:pPr marL="0" indent="0" algn="ctr" fontAlgn="auto">
              <a:spcAft>
                <a:spcPts val="0"/>
              </a:spcAft>
              <a:buClr>
                <a:schemeClr val="accent3"/>
              </a:buClr>
              <a:buNone/>
              <a:defRPr/>
            </a:pPr>
            <a:r>
              <a:rPr lang="en-US" b="1" u="sng" dirty="0" smtClean="0"/>
              <a:t>FRESH WATER SUPPLY</a:t>
            </a:r>
          </a:p>
          <a:p>
            <a:pPr marL="0" indent="0" algn="ctr" fontAlgn="auto">
              <a:spcAft>
                <a:spcPts val="0"/>
              </a:spcAft>
              <a:buClr>
                <a:schemeClr val="accent3"/>
              </a:buClr>
              <a:buNone/>
              <a:defRPr/>
            </a:pPr>
            <a:endParaRPr lang="en-US" sz="1400" b="1" u="sng" dirty="0" smtClean="0"/>
          </a:p>
          <a:p>
            <a:pPr marL="274320" indent="-274320" fontAlgn="auto">
              <a:spcAft>
                <a:spcPts val="0"/>
              </a:spcAft>
              <a:buClr>
                <a:schemeClr val="accent3"/>
              </a:buClr>
              <a:buFont typeface="Wingdings 2"/>
              <a:buChar char=""/>
              <a:defRPr/>
            </a:pPr>
            <a:r>
              <a:rPr lang="en-US" sz="2300" b="1" dirty="0" smtClean="0"/>
              <a:t>Most </a:t>
            </a:r>
            <a:r>
              <a:rPr lang="en-US" sz="2300" b="1" dirty="0"/>
              <a:t>of the islands do not have natural water.</a:t>
            </a:r>
            <a:r>
              <a:rPr lang="en-US" sz="2300" dirty="0"/>
              <a:t> This problem was resolved until recently with the transportation of water. This was a very expensive method. In the past few years desalination has been used. This is an </a:t>
            </a:r>
            <a:r>
              <a:rPr lang="en-US" sz="2300" dirty="0" smtClean="0"/>
              <a:t>extremely </a:t>
            </a:r>
            <a:r>
              <a:rPr lang="en-US" sz="2300" dirty="0"/>
              <a:t>energy intensive method for the production of water. </a:t>
            </a:r>
            <a:endParaRPr lang="en-US" sz="2300" dirty="0" smtClean="0"/>
          </a:p>
          <a:p>
            <a:pPr marL="274320" indent="-274320" fontAlgn="auto">
              <a:spcAft>
                <a:spcPts val="0"/>
              </a:spcAft>
              <a:buClr>
                <a:schemeClr val="accent3"/>
              </a:buClr>
              <a:buFont typeface="Wingdings 2"/>
              <a:buChar char=""/>
              <a:defRPr/>
            </a:pPr>
            <a:endParaRPr lang="en-US" sz="2300" dirty="0" smtClean="0"/>
          </a:p>
          <a:p>
            <a:pPr marL="274320" indent="-274320" fontAlgn="auto">
              <a:spcAft>
                <a:spcPts val="0"/>
              </a:spcAft>
              <a:buClr>
                <a:schemeClr val="accent3"/>
              </a:buClr>
              <a:buFont typeface="Wingdings 2"/>
              <a:buChar char=""/>
              <a:defRPr/>
            </a:pPr>
            <a:r>
              <a:rPr lang="en-US" sz="2300" dirty="0" smtClean="0"/>
              <a:t>Most </a:t>
            </a:r>
            <a:r>
              <a:rPr lang="en-US" sz="2300" dirty="0"/>
              <a:t>of the small Greek Islands today use desalination for their water needs. </a:t>
            </a:r>
            <a:r>
              <a:rPr lang="en-US" sz="2300" b="1" dirty="0"/>
              <a:t>However, the water produced using desalination has a very high </a:t>
            </a:r>
            <a:r>
              <a:rPr lang="en-US" sz="2300" b="1" dirty="0" smtClean="0"/>
              <a:t>concentration </a:t>
            </a:r>
            <a:r>
              <a:rPr lang="en-US" sz="2300" b="1" dirty="0"/>
              <a:t>of Total Dissolved Solids </a:t>
            </a:r>
            <a:r>
              <a:rPr lang="en-US" sz="2300" b="1" dirty="0" smtClean="0"/>
              <a:t>(TDS</a:t>
            </a:r>
            <a:r>
              <a:rPr lang="en-US" sz="2300" b="1" dirty="0"/>
              <a:t>) so it can not be used for drinking.</a:t>
            </a:r>
            <a:endParaRPr lang="el-GR" sz="2300" b="1" dirty="0"/>
          </a:p>
          <a:p>
            <a:pPr marL="274320" indent="-274320" fontAlgn="auto">
              <a:spcAft>
                <a:spcPts val="0"/>
              </a:spcAft>
              <a:buClr>
                <a:schemeClr val="accent3"/>
              </a:buClr>
              <a:buFont typeface="Wingdings 2"/>
              <a:buNone/>
              <a:defRPr/>
            </a:pPr>
            <a:endParaRPr lang="el-G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20688"/>
            <a:ext cx="8507288" cy="563910"/>
          </a:xfrm>
        </p:spPr>
        <p:txBody>
          <a:bodyPr>
            <a:noAutofit/>
          </a:bodyPr>
          <a:lstStyle/>
          <a:p>
            <a:pPr fontAlgn="auto">
              <a:spcAft>
                <a:spcPts val="0"/>
              </a:spcAft>
              <a:defRPr/>
            </a:pPr>
            <a:r>
              <a:rPr lang="en-US" sz="4000" b="1" dirty="0" smtClean="0"/>
              <a:t>Greek Islands are a characteristic region</a:t>
            </a:r>
            <a:endParaRPr lang="el-GR" sz="4000" dirty="0"/>
          </a:p>
        </p:txBody>
      </p:sp>
      <p:sp>
        <p:nvSpPr>
          <p:cNvPr id="13315" name="Content Placeholder 2"/>
          <p:cNvSpPr>
            <a:spLocks noGrp="1"/>
          </p:cNvSpPr>
          <p:nvPr>
            <p:ph idx="1"/>
          </p:nvPr>
        </p:nvSpPr>
        <p:spPr>
          <a:xfrm>
            <a:off x="395536" y="1484784"/>
            <a:ext cx="8229600" cy="5112568"/>
          </a:xfrm>
        </p:spPr>
        <p:txBody>
          <a:bodyPr/>
          <a:lstStyle/>
          <a:p>
            <a:r>
              <a:rPr lang="en-US" sz="2000" dirty="0" smtClean="0"/>
              <a:t>This leads to the consumption of bottled water which is imported mainly from the Greek mainland. </a:t>
            </a:r>
          </a:p>
          <a:p>
            <a:endParaRPr lang="en-US" sz="1000" dirty="0" smtClean="0"/>
          </a:p>
          <a:p>
            <a:r>
              <a:rPr lang="en-US" sz="2000" dirty="0" smtClean="0"/>
              <a:t>The production and transportation of the bottled water has </a:t>
            </a:r>
            <a:r>
              <a:rPr lang="en-US" sz="2000" b="1" dirty="0" smtClean="0"/>
              <a:t>a very big environmental impact. </a:t>
            </a:r>
          </a:p>
          <a:p>
            <a:endParaRPr lang="en-US" sz="1000" b="1" dirty="0" smtClean="0"/>
          </a:p>
          <a:p>
            <a:r>
              <a:rPr lang="en-US" sz="2000" b="1" dirty="0" smtClean="0"/>
              <a:t>This also creates a big solid waste problem from the plastic bottles that are used. </a:t>
            </a:r>
          </a:p>
          <a:p>
            <a:endParaRPr lang="en-US" sz="1000" b="1" dirty="0" smtClean="0"/>
          </a:p>
          <a:p>
            <a:r>
              <a:rPr lang="en-US" sz="2000" dirty="0" smtClean="0"/>
              <a:t>It is very important that the policy of the federal government and the local authorities  use an </a:t>
            </a:r>
            <a:r>
              <a:rPr lang="en-US" sz="2000" b="1" u="sng" dirty="0" smtClean="0"/>
              <a:t>INTEGRATED MODEL </a:t>
            </a:r>
            <a:r>
              <a:rPr lang="en-US" sz="2000" b="1" dirty="0" smtClean="0"/>
              <a:t>that interconnects the energy use and the production of fresh water</a:t>
            </a:r>
            <a:r>
              <a:rPr lang="en-US" sz="2000" dirty="0" smtClean="0"/>
              <a:t> with: </a:t>
            </a:r>
            <a:endParaRPr lang="el-GR" sz="2000" dirty="0" smtClean="0"/>
          </a:p>
          <a:p>
            <a:pPr lvl="3"/>
            <a:r>
              <a:rPr lang="en-US" sz="1800" b="1" i="1" dirty="0" smtClean="0"/>
              <a:t>Access to energy sources</a:t>
            </a:r>
            <a:endParaRPr lang="el-GR" sz="1800" b="1" i="1" dirty="0" smtClean="0"/>
          </a:p>
          <a:p>
            <a:pPr lvl="3"/>
            <a:r>
              <a:rPr lang="en-US" sz="1800" b="1" i="1" dirty="0" smtClean="0"/>
              <a:t>Waste water treatment</a:t>
            </a:r>
            <a:endParaRPr lang="el-GR" sz="1800" b="1" i="1" dirty="0" smtClean="0"/>
          </a:p>
          <a:p>
            <a:pPr lvl="3"/>
            <a:r>
              <a:rPr lang="en-US" sz="1800" b="1" i="1" dirty="0" smtClean="0"/>
              <a:t>Solid Waste management</a:t>
            </a:r>
            <a:endParaRPr lang="el-GR" sz="1800" b="1" i="1" dirty="0" smtClean="0"/>
          </a:p>
          <a:p>
            <a:pPr lvl="3"/>
            <a:r>
              <a:rPr lang="en-US" sz="1800" b="1" i="1" dirty="0" smtClean="0"/>
              <a:t>Environmental costs</a:t>
            </a:r>
            <a:endParaRPr lang="el-GR" sz="1800" b="1" i="1" dirty="0" smtClean="0"/>
          </a:p>
          <a:p>
            <a:endParaRPr lang="el-GR" sz="2000" dirty="0" smtClean="0"/>
          </a:p>
          <a:p>
            <a:pPr>
              <a:buFont typeface="Wingdings 2" pitchFamily="18" charset="2"/>
              <a:buNone/>
            </a:pPr>
            <a:endParaRPr lang="el-GR"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714380"/>
          </a:xfrm>
        </p:spPr>
        <p:txBody>
          <a:bodyPr/>
          <a:lstStyle/>
          <a:p>
            <a:pPr algn="ctr"/>
            <a:r>
              <a:rPr lang="en-US" sz="4000" b="1" dirty="0" smtClean="0"/>
              <a:t>INTEGRATED MODEL</a:t>
            </a:r>
            <a:endParaRPr lang="el-GR" sz="4000" b="1" dirty="0"/>
          </a:p>
        </p:txBody>
      </p:sp>
      <p:pic>
        <p:nvPicPr>
          <p:cNvPr id="40963" name="Picture 3"/>
          <p:cNvPicPr>
            <a:picLocks noGrp="1" noChangeAspect="1" noChangeArrowheads="1"/>
          </p:cNvPicPr>
          <p:nvPr>
            <p:ph idx="1"/>
          </p:nvPr>
        </p:nvPicPr>
        <p:blipFill>
          <a:blip r:embed="rId2"/>
          <a:srcRect/>
          <a:stretch>
            <a:fillRect/>
          </a:stretch>
        </p:blipFill>
        <p:spPr bwMode="auto">
          <a:xfrm>
            <a:off x="642910" y="915170"/>
            <a:ext cx="8358246" cy="572853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785818"/>
          </a:xfrm>
        </p:spPr>
        <p:txBody>
          <a:bodyPr/>
          <a:lstStyle/>
          <a:p>
            <a:pPr algn="ctr"/>
            <a:r>
              <a:rPr lang="en-US" sz="4000" b="1" dirty="0" smtClean="0"/>
              <a:t>Energy and Emissions Savings</a:t>
            </a:r>
            <a:endParaRPr lang="el-GR" sz="4000" b="1" dirty="0"/>
          </a:p>
        </p:txBody>
      </p:sp>
      <p:sp>
        <p:nvSpPr>
          <p:cNvPr id="3" name="Content Placeholder 2"/>
          <p:cNvSpPr>
            <a:spLocks noGrp="1"/>
          </p:cNvSpPr>
          <p:nvPr>
            <p:ph idx="1"/>
          </p:nvPr>
        </p:nvSpPr>
        <p:spPr>
          <a:xfrm>
            <a:off x="323528" y="1357298"/>
            <a:ext cx="8712968" cy="5214973"/>
          </a:xfrm>
        </p:spPr>
        <p:txBody>
          <a:bodyPr/>
          <a:lstStyle/>
          <a:p>
            <a:r>
              <a:rPr lang="en-US" sz="2000" dirty="0" smtClean="0"/>
              <a:t>Two examples of CO2 emissions savings and energy savings are </a:t>
            </a:r>
            <a:r>
              <a:rPr lang="en-US" sz="2000" smtClean="0"/>
              <a:t>listed below:</a:t>
            </a:r>
            <a:endParaRPr lang="en-US" sz="2000" dirty="0" smtClean="0"/>
          </a:p>
          <a:p>
            <a:endParaRPr lang="el-GR" sz="2000" dirty="0" smtClean="0"/>
          </a:p>
          <a:p>
            <a:r>
              <a:rPr lang="en-US" sz="2000" b="1" dirty="0" smtClean="0"/>
              <a:t>Producing electricity from Renewable Energy Sources </a:t>
            </a:r>
            <a:r>
              <a:rPr lang="en-US" sz="2000" dirty="0" smtClean="0"/>
              <a:t>(Solar, Wind, Geothermal [Medium Enthalpy]</a:t>
            </a:r>
            <a:r>
              <a:rPr lang="en-US" sz="2000" b="1" dirty="0" smtClean="0"/>
              <a:t> saves 18 tons of CO2</a:t>
            </a:r>
            <a:r>
              <a:rPr lang="en-US" sz="2000" dirty="0" smtClean="0"/>
              <a:t>/</a:t>
            </a:r>
            <a:r>
              <a:rPr lang="en-US" sz="2000" b="1" dirty="0" err="1" smtClean="0"/>
              <a:t>MWe</a:t>
            </a:r>
            <a:r>
              <a:rPr lang="en-US" sz="2000" dirty="0" smtClean="0"/>
              <a:t> emitted from the electricity production from oil and </a:t>
            </a:r>
            <a:r>
              <a:rPr lang="en-US" sz="2000" b="1" dirty="0" smtClean="0"/>
              <a:t>0,28 tons Sox/</a:t>
            </a:r>
            <a:r>
              <a:rPr lang="en-US" sz="2000" b="1" dirty="0" err="1" smtClean="0"/>
              <a:t>MWe</a:t>
            </a:r>
            <a:r>
              <a:rPr lang="en-US" sz="2000" b="1" dirty="0" smtClean="0"/>
              <a:t>.</a:t>
            </a:r>
          </a:p>
          <a:p>
            <a:endParaRPr lang="el-GR" sz="2000" b="1" dirty="0" smtClean="0"/>
          </a:p>
          <a:p>
            <a:r>
              <a:rPr lang="en-US" sz="2000" b="1" dirty="0"/>
              <a:t>D</a:t>
            </a:r>
            <a:r>
              <a:rPr lang="en-US" sz="2000" b="1" dirty="0" smtClean="0"/>
              <a:t>rinking water production</a:t>
            </a:r>
            <a:r>
              <a:rPr lang="en-US" sz="2000" dirty="0" smtClean="0"/>
              <a:t> eliminates plastic bottles and leads to the following savings:</a:t>
            </a:r>
            <a:endParaRPr lang="el-GR" sz="2000" dirty="0" smtClean="0"/>
          </a:p>
          <a:p>
            <a:pPr lvl="1"/>
            <a:r>
              <a:rPr lang="en-US" sz="1800" dirty="0" smtClean="0"/>
              <a:t>Plastic bottles manufacturing: 4.0MJth/L (0.39kWhe/L) of energy.</a:t>
            </a:r>
          </a:p>
          <a:p>
            <a:pPr lvl="1"/>
            <a:r>
              <a:rPr lang="en-US" sz="1800" dirty="0"/>
              <a:t>W</a:t>
            </a:r>
            <a:r>
              <a:rPr lang="en-US" sz="1800" dirty="0" smtClean="0"/>
              <a:t>ater treatment at bottle plant: between 0.0001–0.02 </a:t>
            </a:r>
            <a:r>
              <a:rPr lang="en-US" sz="1800" dirty="0" err="1" smtClean="0"/>
              <a:t>MJth</a:t>
            </a:r>
            <a:r>
              <a:rPr lang="en-US" sz="1800" dirty="0" smtClean="0"/>
              <a:t>/L (0.002kWhe/L), filling operations up to 0.01MJth/L (0.001kWhe/L, transportation between 1.4 and 5.8 </a:t>
            </a:r>
            <a:r>
              <a:rPr lang="en-US" sz="1800" dirty="0" err="1" smtClean="0"/>
              <a:t>MJth</a:t>
            </a:r>
            <a:r>
              <a:rPr lang="en-US" sz="1800" dirty="0" smtClean="0"/>
              <a:t>/L (0.14–0.56 </a:t>
            </a:r>
            <a:r>
              <a:rPr lang="en-US" sz="1800" dirty="0" err="1" smtClean="0"/>
              <a:t>kWhe</a:t>
            </a:r>
            <a:r>
              <a:rPr lang="en-US" sz="1800" dirty="0" smtClean="0"/>
              <a:t>/L) and cooling  between 0.2 (0.019 </a:t>
            </a:r>
            <a:r>
              <a:rPr lang="en-US" sz="1800" dirty="0" err="1" smtClean="0"/>
              <a:t>kWhe</a:t>
            </a:r>
            <a:r>
              <a:rPr lang="en-US" sz="1800" dirty="0" smtClean="0"/>
              <a:t>/L) and 0.4 </a:t>
            </a:r>
            <a:r>
              <a:rPr lang="en-US" sz="1800" dirty="0" err="1" smtClean="0"/>
              <a:t>MJth</a:t>
            </a:r>
            <a:r>
              <a:rPr lang="en-US" sz="1800" dirty="0" smtClean="0"/>
              <a:t>/L (0.039 </a:t>
            </a:r>
            <a:r>
              <a:rPr lang="en-US" sz="1800" dirty="0" err="1" smtClean="0"/>
              <a:t>kWhe</a:t>
            </a:r>
            <a:r>
              <a:rPr lang="en-US" sz="1800" dirty="0" smtClean="0"/>
              <a:t>/L) respectively. </a:t>
            </a:r>
          </a:p>
          <a:p>
            <a:pPr marL="393700" lvl="1" indent="0">
              <a:buNone/>
            </a:pPr>
            <a:r>
              <a:rPr lang="en-US" sz="1800" dirty="0" smtClean="0"/>
              <a:t> </a:t>
            </a:r>
            <a:endParaRPr lang="el-GR" sz="1800" dirty="0" smtClean="0"/>
          </a:p>
          <a:p>
            <a:pPr lvl="1"/>
            <a:endParaRPr lang="el-G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67544" y="260648"/>
            <a:ext cx="8229600" cy="714356"/>
          </a:xfrm>
        </p:spPr>
        <p:txBody>
          <a:bodyPr/>
          <a:lstStyle/>
          <a:p>
            <a:pPr algn="ctr"/>
            <a:r>
              <a:rPr lang="en-US" sz="4000" b="1" dirty="0" smtClean="0">
                <a:ea typeface="MS PGothic" pitchFamily="34" charset="-128"/>
              </a:rPr>
              <a:t>Desalination Technologies</a:t>
            </a:r>
            <a:endParaRPr lang="el-GR" sz="4000" dirty="0" smtClean="0"/>
          </a:p>
        </p:txBody>
      </p:sp>
      <p:sp>
        <p:nvSpPr>
          <p:cNvPr id="19459" name="Content Placeholder 2"/>
          <p:cNvSpPr>
            <a:spLocks noGrp="1"/>
          </p:cNvSpPr>
          <p:nvPr>
            <p:ph idx="1"/>
          </p:nvPr>
        </p:nvSpPr>
        <p:spPr>
          <a:xfrm>
            <a:off x="395536" y="1268760"/>
            <a:ext cx="8229600" cy="5394220"/>
          </a:xfrm>
        </p:spPr>
        <p:txBody>
          <a:bodyPr/>
          <a:lstStyle/>
          <a:p>
            <a:r>
              <a:rPr lang="en-US" sz="1800" dirty="0" smtClean="0"/>
              <a:t>The Desalination Technologies shown in the model are the following:</a:t>
            </a:r>
          </a:p>
          <a:p>
            <a:r>
              <a:rPr lang="en-US" sz="1800" b="1" dirty="0" smtClean="0"/>
              <a:t>Mechanical Operations (Reverse Osmosis [RO])</a:t>
            </a:r>
          </a:p>
          <a:p>
            <a:r>
              <a:rPr lang="en-US" sz="1800" b="1" dirty="0" smtClean="0"/>
              <a:t>Thermal Operations</a:t>
            </a:r>
          </a:p>
          <a:p>
            <a:pPr lvl="1"/>
            <a:r>
              <a:rPr lang="en-US" sz="1800" dirty="0" smtClean="0"/>
              <a:t>Distillation</a:t>
            </a:r>
          </a:p>
          <a:p>
            <a:pPr lvl="1"/>
            <a:r>
              <a:rPr lang="en-US" sz="1800" dirty="0"/>
              <a:t>Multistage flash (MSF)</a:t>
            </a:r>
          </a:p>
          <a:p>
            <a:pPr lvl="1"/>
            <a:r>
              <a:rPr lang="en-US" sz="1800" dirty="0"/>
              <a:t>Multiple effect distillation (MED)</a:t>
            </a:r>
          </a:p>
          <a:p>
            <a:pPr lvl="1"/>
            <a:r>
              <a:rPr lang="en-US" sz="1800" dirty="0"/>
              <a:t>Vapor compression</a:t>
            </a:r>
          </a:p>
          <a:p>
            <a:r>
              <a:rPr lang="en-US" sz="1800" b="1" dirty="0" smtClean="0"/>
              <a:t>Electro dialysis</a:t>
            </a:r>
          </a:p>
          <a:p>
            <a:r>
              <a:rPr lang="en-US" sz="1800" b="1" dirty="0" smtClean="0"/>
              <a:t>Vacuum freezing</a:t>
            </a:r>
          </a:p>
          <a:p>
            <a:r>
              <a:rPr lang="en-US" sz="1800" dirty="0" smtClean="0"/>
              <a:t> The RO Desalination processes utilizes </a:t>
            </a:r>
            <a:r>
              <a:rPr lang="en-US" sz="1800" b="1" dirty="0" smtClean="0"/>
              <a:t>15  kwh /m3 of fresh water</a:t>
            </a:r>
            <a:r>
              <a:rPr lang="en-US" sz="1800" dirty="0" smtClean="0"/>
              <a:t>.</a:t>
            </a:r>
          </a:p>
          <a:p>
            <a:endParaRPr lang="en-US" sz="1800" dirty="0" smtClean="0"/>
          </a:p>
          <a:p>
            <a:pPr marL="0" indent="0" algn="ctr">
              <a:buNone/>
            </a:pPr>
            <a:r>
              <a:rPr lang="en-US" sz="1800" b="1" dirty="0" smtClean="0"/>
              <a:t>Renewable energy sources </a:t>
            </a:r>
            <a:r>
              <a:rPr lang="en-US" sz="1800" dirty="0" smtClean="0"/>
              <a:t>such as solar energy, wind energy and Geothermal Energy </a:t>
            </a:r>
            <a:r>
              <a:rPr lang="en-US" sz="1800" b="1" dirty="0" smtClean="0"/>
              <a:t>must be utilized to reduce the cost and the  environmental impact</a:t>
            </a:r>
            <a:r>
              <a:rPr lang="en-US" sz="1800" dirty="0" smtClean="0"/>
              <a:t> </a:t>
            </a:r>
            <a:r>
              <a:rPr lang="en-US" sz="1800" b="1" dirty="0" smtClean="0"/>
              <a:t>of fresh water produced by desalination.</a:t>
            </a:r>
          </a:p>
          <a:p>
            <a:endParaRPr lang="en-US" sz="1800" dirty="0" smtClean="0"/>
          </a:p>
          <a:p>
            <a:pPr lvl="1"/>
            <a:endParaRPr lang="en-US" sz="1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pPr algn="ctr"/>
            <a:r>
              <a:rPr lang="en-US" sz="4000" b="1" dirty="0" err="1" smtClean="0"/>
              <a:t>Meditarrean</a:t>
            </a:r>
            <a:r>
              <a:rPr lang="en-US" sz="4000" b="1" dirty="0"/>
              <a:t> </a:t>
            </a:r>
            <a:r>
              <a:rPr lang="en-US" sz="4000" b="1" dirty="0" smtClean="0"/>
              <a:t>Strategy </a:t>
            </a:r>
            <a:br>
              <a:rPr lang="en-US" sz="4000" b="1" dirty="0" smtClean="0"/>
            </a:br>
            <a:r>
              <a:rPr lang="en-US" sz="4000" b="1" dirty="0" smtClean="0"/>
              <a:t>For Sustainable Development </a:t>
            </a:r>
            <a:endParaRPr lang="el-GR" sz="4000" b="1" dirty="0"/>
          </a:p>
        </p:txBody>
      </p:sp>
      <p:sp>
        <p:nvSpPr>
          <p:cNvPr id="3" name="Content Placeholder 2"/>
          <p:cNvSpPr>
            <a:spLocks noGrp="1"/>
          </p:cNvSpPr>
          <p:nvPr>
            <p:ph idx="1"/>
          </p:nvPr>
        </p:nvSpPr>
        <p:spPr>
          <a:xfrm>
            <a:off x="0" y="1196752"/>
            <a:ext cx="9001156" cy="5715015"/>
          </a:xfrm>
        </p:spPr>
        <p:txBody>
          <a:bodyPr/>
          <a:lstStyle/>
          <a:p>
            <a:endParaRPr lang="en-US" sz="1800" dirty="0" smtClean="0"/>
          </a:p>
          <a:p>
            <a:r>
              <a:rPr lang="en-US" sz="1800" dirty="0" smtClean="0"/>
              <a:t>The MEDITERRANEAN STRATEGY FOR SUSTAINABLE DEVELOPMENT has an important component, the development of synergies to enhance the process of implementing global Conventions, including the UN Framework Convention on Climate Change and its Kyoto Protocol, the Convention on Biological Diversity, the Convention to Combat Desertification and the UN Convention on the Law of the Sea, in relation with the Barcelona Convention and other relevant regional instruments.</a:t>
            </a:r>
          </a:p>
          <a:p>
            <a:endParaRPr lang="el-GR" sz="1000" dirty="0" smtClean="0"/>
          </a:p>
          <a:p>
            <a:r>
              <a:rPr lang="en-US" sz="1800" dirty="0" smtClean="0"/>
              <a:t>The seven interdependent priority fields of action and synergy shown below are essential for the sustainable development of the small Islands</a:t>
            </a:r>
          </a:p>
          <a:p>
            <a:endParaRPr lang="el-GR" sz="1000" dirty="0" smtClean="0"/>
          </a:p>
          <a:p>
            <a:pPr lvl="1"/>
            <a:r>
              <a:rPr lang="en-US" sz="1600" b="1" dirty="0" smtClean="0"/>
              <a:t>better management of water resources and demand;</a:t>
            </a:r>
            <a:endParaRPr lang="el-GR" sz="1600" b="1" dirty="0" smtClean="0"/>
          </a:p>
          <a:p>
            <a:pPr lvl="1"/>
            <a:r>
              <a:rPr lang="en-US" sz="1600" b="1" dirty="0" smtClean="0"/>
              <a:t> improved rational use of energy, increased renewable energy use and mitigation of and adaptation to climate change</a:t>
            </a:r>
            <a:endParaRPr lang="el-GR" sz="1600" b="1" dirty="0" smtClean="0"/>
          </a:p>
          <a:p>
            <a:pPr lvl="1"/>
            <a:r>
              <a:rPr lang="en-US" sz="1600" b="1" dirty="0" smtClean="0"/>
              <a:t>sustainable mobility through appropriate transport management</a:t>
            </a:r>
            <a:endParaRPr lang="el-GR" sz="1600" b="1" dirty="0" smtClean="0"/>
          </a:p>
          <a:p>
            <a:pPr lvl="1"/>
            <a:r>
              <a:rPr lang="en-US" sz="1600" b="1" dirty="0" smtClean="0"/>
              <a:t>sustainable tourism as a leading economic sector</a:t>
            </a:r>
            <a:endParaRPr lang="el-GR" sz="1600" b="1" dirty="0" smtClean="0"/>
          </a:p>
          <a:p>
            <a:pPr lvl="1"/>
            <a:r>
              <a:rPr lang="en-US" sz="1600" b="1" dirty="0" smtClean="0"/>
              <a:t>sustainable agriculture and rural development</a:t>
            </a:r>
            <a:endParaRPr lang="el-GR" sz="1600" b="1" dirty="0" smtClean="0"/>
          </a:p>
          <a:p>
            <a:pPr lvl="1"/>
            <a:r>
              <a:rPr lang="en-US" sz="1600" b="1" dirty="0" smtClean="0"/>
              <a:t>sustainable urban development</a:t>
            </a:r>
          </a:p>
          <a:p>
            <a:pPr lvl="1"/>
            <a:r>
              <a:rPr lang="en-US" sz="1600" b="1" dirty="0" smtClean="0"/>
              <a:t>sustainable management of the sea, coastal areas and marine resources.</a:t>
            </a:r>
            <a:endParaRPr lang="el-GR" sz="1600" b="1" dirty="0" smtClean="0"/>
          </a:p>
          <a:p>
            <a:pPr lvl="1">
              <a:buNone/>
            </a:pPr>
            <a:endParaRPr lang="el-GR"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71472" y="142852"/>
            <a:ext cx="8229600" cy="1143000"/>
          </a:xfrm>
        </p:spPr>
        <p:txBody>
          <a:bodyPr/>
          <a:lstStyle/>
          <a:p>
            <a:pPr algn="ctr"/>
            <a:r>
              <a:rPr lang="en-US" sz="4000" b="1" dirty="0" smtClean="0"/>
              <a:t>Conclusions</a:t>
            </a:r>
            <a:endParaRPr lang="el-GR" sz="4000" b="1" dirty="0" smtClean="0"/>
          </a:p>
        </p:txBody>
      </p:sp>
      <p:sp>
        <p:nvSpPr>
          <p:cNvPr id="28675" name="Content Placeholder 2"/>
          <p:cNvSpPr>
            <a:spLocks noGrp="1"/>
          </p:cNvSpPr>
          <p:nvPr>
            <p:ph idx="1"/>
          </p:nvPr>
        </p:nvSpPr>
        <p:spPr>
          <a:xfrm>
            <a:off x="457200" y="1500175"/>
            <a:ext cx="8229600" cy="4824426"/>
          </a:xfrm>
        </p:spPr>
        <p:txBody>
          <a:bodyPr/>
          <a:lstStyle/>
          <a:p>
            <a:r>
              <a:rPr lang="en-US" sz="1800" b="1" dirty="0" smtClean="0"/>
              <a:t>Small Islands can become independent and self sufficient in their energy use with the utilization of Renewable Energy Sources. </a:t>
            </a:r>
          </a:p>
          <a:p>
            <a:endParaRPr lang="en-US" sz="1800" b="1" dirty="0" smtClean="0"/>
          </a:p>
          <a:p>
            <a:r>
              <a:rPr lang="en-US" sz="1800" b="1" dirty="0" smtClean="0"/>
              <a:t>This will lead </a:t>
            </a:r>
            <a:r>
              <a:rPr lang="en-US" sz="1800" b="1" i="1" dirty="0" smtClean="0"/>
              <a:t>to a paradigm for a new model of development and circular economy.</a:t>
            </a:r>
          </a:p>
          <a:p>
            <a:endParaRPr lang="en-US" sz="1800" dirty="0" smtClean="0"/>
          </a:p>
          <a:p>
            <a:r>
              <a:rPr lang="en-US" sz="1800" b="1" dirty="0" smtClean="0"/>
              <a:t>This can be done by the application of an integrated model by the federal government and the local authorities that interconnects</a:t>
            </a:r>
          </a:p>
          <a:p>
            <a:endParaRPr lang="el-GR" sz="1800" b="1" dirty="0" smtClean="0"/>
          </a:p>
          <a:p>
            <a:pPr lvl="2"/>
            <a:r>
              <a:rPr lang="en-US" sz="1800" b="1" dirty="0" smtClean="0"/>
              <a:t>Access to energy sources</a:t>
            </a:r>
          </a:p>
          <a:p>
            <a:pPr lvl="2"/>
            <a:r>
              <a:rPr lang="en-US" sz="1800" b="1" dirty="0" smtClean="0"/>
              <a:t>Fresh water production</a:t>
            </a:r>
            <a:endParaRPr lang="el-GR" sz="1800" b="1" dirty="0" smtClean="0"/>
          </a:p>
          <a:p>
            <a:pPr lvl="2"/>
            <a:r>
              <a:rPr lang="en-US" sz="1800" b="1" dirty="0" smtClean="0"/>
              <a:t>Waste water treatment</a:t>
            </a:r>
            <a:endParaRPr lang="el-GR" sz="1800" b="1" dirty="0" smtClean="0"/>
          </a:p>
          <a:p>
            <a:pPr lvl="2"/>
            <a:r>
              <a:rPr lang="en-US" sz="1800" b="1" dirty="0" smtClean="0"/>
              <a:t>Solid Waste management</a:t>
            </a:r>
            <a:endParaRPr lang="el-GR" sz="1800" b="1" dirty="0" smtClean="0"/>
          </a:p>
          <a:p>
            <a:pPr lvl="2"/>
            <a:r>
              <a:rPr lang="en-US" sz="1800" b="1" dirty="0" smtClean="0"/>
              <a:t>Environmental costs</a:t>
            </a:r>
            <a:endParaRPr lang="el-GR" sz="1800" b="1" dirty="0" smtClean="0"/>
          </a:p>
          <a:p>
            <a:pPr>
              <a:buFont typeface="Wingdings 2" pitchFamily="18" charset="2"/>
              <a:buNone/>
            </a:pPr>
            <a:endParaRPr lang="el-GR" b="1"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4001</TotalTime>
  <Words>1175</Words>
  <Application>Microsoft Office PowerPoint</Application>
  <PresentationFormat>On-screen Show (4:3)</PresentationFormat>
  <Paragraphs>141</Paragraphs>
  <Slides>13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Flow</vt:lpstr>
      <vt:lpstr>Document</vt:lpstr>
      <vt:lpstr>   Towards Zero Waste Islands    Integrated Assessment of Systems in Small Islands:  The Case of the Greek Islands </vt:lpstr>
      <vt:lpstr>Greek Islands are a characteristic region</vt:lpstr>
      <vt:lpstr>Greek Islands are a characteristic region</vt:lpstr>
      <vt:lpstr>Greek Islands are a characteristic region</vt:lpstr>
      <vt:lpstr>The Energy State of the Greek Islands</vt:lpstr>
      <vt:lpstr>In order to tackle the Energy Supply Issue  it is Necessary to Build Energy Scenarios</vt:lpstr>
      <vt:lpstr>Greek Islands are a characteristic region</vt:lpstr>
      <vt:lpstr>Greek Islands are a characteristic region</vt:lpstr>
      <vt:lpstr>INTEGRATED MODEL</vt:lpstr>
      <vt:lpstr>Energy and Emissions Savings</vt:lpstr>
      <vt:lpstr>Desalination Technologies</vt:lpstr>
      <vt:lpstr>Meditarrean Strategy  For Sustainable Development </vt:lpstr>
      <vt:lpstr>Conclusions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koroneos</dc:creator>
  <cp:lastModifiedBy>Guest-zone2 </cp:lastModifiedBy>
  <cp:revision>143</cp:revision>
  <dcterms:created xsi:type="dcterms:W3CDTF">2015-05-19T17:29:14Z</dcterms:created>
  <dcterms:modified xsi:type="dcterms:W3CDTF">2016-09-27T14:23:54Z</dcterms:modified>
</cp:coreProperties>
</file>